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7" r:id="rId2"/>
    <p:sldId id="273" r:id="rId3"/>
    <p:sldId id="275" r:id="rId4"/>
    <p:sldId id="276" r:id="rId5"/>
    <p:sldId id="277" r:id="rId6"/>
    <p:sldId id="278" r:id="rId7"/>
    <p:sldId id="284" r:id="rId8"/>
    <p:sldId id="285" r:id="rId9"/>
    <p:sldId id="286" r:id="rId10"/>
    <p:sldId id="287" r:id="rId11"/>
    <p:sldId id="288" r:id="rId12"/>
    <p:sldId id="289" r:id="rId13"/>
    <p:sldId id="291" r:id="rId14"/>
    <p:sldId id="292" r:id="rId15"/>
    <p:sldId id="295" r:id="rId16"/>
    <p:sldId id="297" r:id="rId17"/>
    <p:sldId id="299" r:id="rId18"/>
    <p:sldId id="300" r:id="rId19"/>
    <p:sldId id="301" r:id="rId20"/>
    <p:sldId id="302" r:id="rId21"/>
    <p:sldId id="303" r:id="rId22"/>
    <p:sldId id="304" r:id="rId23"/>
    <p:sldId id="305" r:id="rId24"/>
    <p:sldId id="306" r:id="rId25"/>
    <p:sldId id="307" r:id="rId26"/>
    <p:sldId id="322" r:id="rId27"/>
    <p:sldId id="323" r:id="rId28"/>
    <p:sldId id="324" r:id="rId29"/>
    <p:sldId id="325" r:id="rId30"/>
    <p:sldId id="326" r:id="rId31"/>
    <p:sldId id="327" r:id="rId32"/>
    <p:sldId id="328" r:id="rId33"/>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98" autoAdjust="0"/>
  </p:normalViewPr>
  <p:slideViewPr>
    <p:cSldViewPr>
      <p:cViewPr>
        <p:scale>
          <a:sx n="111" d="100"/>
          <a:sy n="111" d="100"/>
        </p:scale>
        <p:origin x="-1614"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3960" y="-10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8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013D5228-CD0D-4263-8A7E-11C978511948}" type="datetimeFigureOut">
              <a:rPr lang="en-US"/>
              <a:pPr>
                <a:defRPr/>
              </a:pPr>
              <a:t>4/11/2011</a:t>
            </a:fld>
            <a:endParaRPr lang="en-US"/>
          </a:p>
        </p:txBody>
      </p:sp>
      <p:sp>
        <p:nvSpPr>
          <p:cNvPr id="1331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9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10DAC783-8C03-4781-A00A-230CA6842128}" type="slidenum">
              <a:rPr lang="en-US"/>
              <a:pPr>
                <a:defRPr/>
              </a:pPr>
              <a:t>‹#›</a:t>
            </a:fld>
            <a:endParaRPr lang="en-US"/>
          </a:p>
        </p:txBody>
      </p:sp>
    </p:spTree>
    <p:extLst>
      <p:ext uri="{BB962C8B-B14F-4D97-AF65-F5344CB8AC3E}">
        <p14:creationId xmlns:p14="http://schemas.microsoft.com/office/powerpoint/2010/main" val="30463647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a:xfrm>
            <a:off x="915988" y="744538"/>
            <a:ext cx="4964112" cy="3722687"/>
          </a:xfrm>
          <a:ln/>
        </p:spPr>
      </p:sp>
      <p:sp>
        <p:nvSpPr>
          <p:cNvPr id="15362" name="Rectangle 3"/>
          <p:cNvSpPr>
            <a:spLocks noGrp="1"/>
          </p:cNvSpPr>
          <p:nvPr>
            <p:ph type="body" idx="1"/>
          </p:nvPr>
        </p:nvSpPr>
        <p:spPr>
          <a:xfrm>
            <a:off x="906463" y="4714875"/>
            <a:ext cx="4984750" cy="4467225"/>
          </a:xfrm>
          <a:noFill/>
          <a:ln/>
        </p:spPr>
        <p:txBody>
          <a:bodyPr/>
          <a:lstStyle/>
          <a:p>
            <a:pPr eaLnBrk="1" hangingPunct="1"/>
            <a:r>
              <a:rPr lang="en-US" b="1" smtClean="0"/>
              <a:t>Expected Results</a:t>
            </a:r>
            <a:endParaRPr lang="en-CA" smtClean="0"/>
          </a:p>
          <a:p>
            <a:pPr eaLnBrk="1" hangingPunct="1"/>
            <a:r>
              <a:rPr lang="en-US" smtClean="0"/>
              <a:t>Participants have a common understanding of RBM, and can explain how a HRBA strengthens the formulation of results and indicators</a:t>
            </a:r>
            <a:endParaRPr lang="en-CA" smtClean="0"/>
          </a:p>
          <a:p>
            <a:pPr eaLnBrk="1" hangingPunct="1"/>
            <a:r>
              <a:rPr lang="en-US" smtClean="0"/>
              <a:t>Participants have practiced the formulation of outcomes, outputs, and indicators, on the basis of a human rights-based analysis</a:t>
            </a:r>
            <a:endParaRPr lang="en-CA" smtClean="0"/>
          </a:p>
          <a:p>
            <a:pPr eaLnBrk="1" hangingPunct="1"/>
            <a:r>
              <a:rPr lang="en-US" smtClean="0"/>
              <a:t>Participants have a better sense of the struggle that many UNCTs go through as they attempt to formulate SMART results in the inter-agency setting</a:t>
            </a:r>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a:xfrm>
            <a:off x="915988" y="744538"/>
            <a:ext cx="4964112" cy="3722687"/>
          </a:xfrm>
          <a:ln/>
        </p:spPr>
      </p:sp>
      <p:sp>
        <p:nvSpPr>
          <p:cNvPr id="79874"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7987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127BF615-A036-48C8-BC34-15255493F2C0}" type="slidenum">
              <a:rPr lang="en-GB" sz="1200">
                <a:latin typeface="Times New Roman" pitchFamily="18" charset="0"/>
              </a:rPr>
              <a:pPr algn="r"/>
              <a:t>10</a:t>
            </a:fld>
            <a:endParaRPr lang="en-GB" sz="120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noTextEdit="1"/>
          </p:cNvSpPr>
          <p:nvPr>
            <p:ph type="sldImg"/>
          </p:nvPr>
        </p:nvSpPr>
        <p:spPr>
          <a:xfrm>
            <a:off x="915988" y="744538"/>
            <a:ext cx="4964112" cy="3722687"/>
          </a:xfrm>
          <a:ln/>
        </p:spPr>
      </p:sp>
      <p:sp>
        <p:nvSpPr>
          <p:cNvPr id="81922"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8192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6CC5B6B-9381-44EE-9EB3-DA17E971F72A}" type="slidenum">
              <a:rPr lang="en-GB" sz="1200">
                <a:latin typeface="Times New Roman" pitchFamily="18" charset="0"/>
              </a:rPr>
              <a:pPr algn="r"/>
              <a:t>11</a:t>
            </a:fld>
            <a:endParaRPr lang="en-GB" sz="120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noTextEdit="1"/>
          </p:cNvSpPr>
          <p:nvPr>
            <p:ph type="sldImg"/>
          </p:nvPr>
        </p:nvSpPr>
        <p:spPr>
          <a:xfrm>
            <a:off x="915988" y="744538"/>
            <a:ext cx="4964112" cy="3722687"/>
          </a:xfrm>
          <a:ln/>
        </p:spPr>
      </p:sp>
      <p:sp>
        <p:nvSpPr>
          <p:cNvPr id="83970"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8397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21F158D1-78CC-45A8-9AE7-935352FC72DA}" type="slidenum">
              <a:rPr lang="en-GB" sz="1200">
                <a:latin typeface="Times New Roman" pitchFamily="18" charset="0"/>
              </a:rPr>
              <a:pPr algn="r"/>
              <a:t>12</a:t>
            </a:fld>
            <a:endParaRPr lang="en-GB" sz="120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noTextEdit="1"/>
          </p:cNvSpPr>
          <p:nvPr>
            <p:ph type="sldImg"/>
          </p:nvPr>
        </p:nvSpPr>
        <p:spPr>
          <a:xfrm>
            <a:off x="1652588" y="420688"/>
            <a:ext cx="3359150" cy="2519362"/>
          </a:xfrm>
          <a:ln/>
        </p:spPr>
      </p:sp>
      <p:sp>
        <p:nvSpPr>
          <p:cNvPr id="88066" name="Notes Placeholder 2"/>
          <p:cNvSpPr>
            <a:spLocks noGrp="1"/>
          </p:cNvSpPr>
          <p:nvPr>
            <p:ph type="body" idx="1"/>
          </p:nvPr>
        </p:nvSpPr>
        <p:spPr>
          <a:xfrm>
            <a:off x="258763" y="3155950"/>
            <a:ext cx="6137275" cy="6521450"/>
          </a:xfrm>
          <a:noFill/>
          <a:ln/>
        </p:spPr>
        <p:txBody>
          <a:bodyPr/>
          <a:lstStyle/>
          <a:p>
            <a:pPr eaLnBrk="1" hangingPunct="1"/>
            <a:r>
              <a:rPr lang="en-CA" smtClean="0"/>
              <a:t>HIDDEN SLIDE</a:t>
            </a:r>
          </a:p>
          <a:p>
            <a:pPr eaLnBrk="1" hangingPunct="1"/>
            <a:r>
              <a:rPr lang="en-CA" sz="800" b="1" smtClean="0"/>
              <a:t>Papua New Guinea (2008-2012)</a:t>
            </a:r>
          </a:p>
          <a:p>
            <a:pPr eaLnBrk="1" hangingPunct="1"/>
            <a:r>
              <a:rPr lang="en-CA" sz="800" smtClean="0"/>
              <a:t>Outcome 1.1 National and selected Provincial Parliaments function more effectively and carry out their legislative and oversight roles</a:t>
            </a:r>
          </a:p>
          <a:p>
            <a:pPr eaLnBrk="1" hangingPunct="1"/>
            <a:r>
              <a:rPr lang="en-CA" sz="800" smtClean="0"/>
              <a:t>- N</a:t>
            </a:r>
            <a:r>
              <a:rPr lang="en-CA" sz="800" baseline="30000" smtClean="0"/>
              <a:t>o</a:t>
            </a:r>
            <a:r>
              <a:rPr lang="en-CA" sz="800" smtClean="0"/>
              <a:t>. users (MPs, committees, researchers) of services provided by Parliamentary Services (legal, research, library etc.);</a:t>
            </a:r>
          </a:p>
          <a:p>
            <a:pPr eaLnBrk="1" hangingPunct="1"/>
            <a:r>
              <a:rPr lang="en-CA" sz="800" smtClean="0"/>
              <a:t>- Quantity and Quality of Legislation prepared and approved.</a:t>
            </a:r>
          </a:p>
          <a:p>
            <a:pPr eaLnBrk="1" hangingPunct="1"/>
            <a:endParaRPr lang="en-CA" sz="800" smtClean="0"/>
          </a:p>
          <a:p>
            <a:pPr eaLnBrk="1" hangingPunct="1"/>
            <a:r>
              <a:rPr lang="en-CA" sz="800" smtClean="0"/>
              <a:t>Output 1.1.2 Provincial legislative mechanisms are established and operational in selected Provinces and linked to national parliament systems</a:t>
            </a:r>
          </a:p>
          <a:p>
            <a:pPr eaLnBrk="1" hangingPunct="1"/>
            <a:endParaRPr lang="en-CA" sz="800" smtClean="0"/>
          </a:p>
          <a:p>
            <a:pPr eaLnBrk="1" hangingPunct="1"/>
            <a:r>
              <a:rPr lang="en-CA" sz="800" smtClean="0"/>
              <a:t>Outcome 2.3 By 2012, vulnerable children and youth will experience improved access to quality basic social services, including protection and justice services, particularly in rural and isolated areas</a:t>
            </a:r>
          </a:p>
          <a:p>
            <a:pPr eaLnBrk="1" hangingPunct="1"/>
            <a:r>
              <a:rPr lang="en-CA" sz="800" smtClean="0"/>
              <a:t>- N</a:t>
            </a:r>
            <a:r>
              <a:rPr lang="en-CA" sz="800" baseline="30000" smtClean="0"/>
              <a:t>o</a:t>
            </a:r>
            <a:r>
              <a:rPr lang="en-CA" sz="800" smtClean="0"/>
              <a:t>. relevance and range of basic services that are accessible to vulnerable children, particularly in rural areas</a:t>
            </a:r>
          </a:p>
          <a:p>
            <a:pPr eaLnBrk="1" hangingPunct="1"/>
            <a:r>
              <a:rPr lang="en-CA" sz="800" smtClean="0"/>
              <a:t>- N</a:t>
            </a:r>
            <a:r>
              <a:rPr lang="en-CA" sz="800" baseline="30000" smtClean="0"/>
              <a:t>o</a:t>
            </a:r>
            <a:r>
              <a:rPr lang="en-CA" sz="800" smtClean="0"/>
              <a:t>. orphans and vulnerable children accessing health, education, welfare and birth registration services</a:t>
            </a:r>
          </a:p>
          <a:p>
            <a:pPr eaLnBrk="1" hangingPunct="1"/>
            <a:endParaRPr lang="en-CA" sz="800" smtClean="0"/>
          </a:p>
          <a:p>
            <a:pPr eaLnBrk="1" hangingPunct="1"/>
            <a:r>
              <a:rPr lang="en-CA" sz="800" smtClean="0"/>
              <a:t>Outcome 3.1 By 2012, DEC effectively plans, manages, monitors and coordinates with other relevant government institutions the sustainable use of natural resources</a:t>
            </a:r>
          </a:p>
          <a:p>
            <a:pPr eaLnBrk="1" hangingPunct="1"/>
            <a:r>
              <a:rPr lang="en-CA" sz="800" smtClean="0"/>
              <a:t>- Government has capacity to enforce legislation and policies;</a:t>
            </a:r>
          </a:p>
          <a:p>
            <a:pPr eaLnBrk="1" hangingPunct="1"/>
            <a:r>
              <a:rPr lang="en-CA" sz="800" smtClean="0"/>
              <a:t>Government has a plan to mainstream environmental issues.</a:t>
            </a:r>
          </a:p>
          <a:p>
            <a:pPr eaLnBrk="1" hangingPunct="1"/>
            <a:endParaRPr lang="en-CA" sz="800" smtClean="0"/>
          </a:p>
          <a:p>
            <a:pPr eaLnBrk="1" hangingPunct="1"/>
            <a:r>
              <a:rPr lang="en-CA" sz="800" smtClean="0"/>
              <a:t>Output 3.1.2 Communities in selected provinces have the capacity to use their natural resources sustainably to enhance their livelihoods.</a:t>
            </a:r>
          </a:p>
          <a:p>
            <a:pPr eaLnBrk="1" hangingPunct="1"/>
            <a:r>
              <a:rPr lang="en-CA" sz="800" smtClean="0"/>
              <a:t>- Training on more sustainable use of community resources; </a:t>
            </a:r>
          </a:p>
          <a:p>
            <a:pPr eaLnBrk="1" hangingPunct="1"/>
            <a:r>
              <a:rPr lang="en-CA" sz="800" smtClean="0"/>
              <a:t>- Selected communities have the capacity to access funding and manage small grants projects. </a:t>
            </a:r>
          </a:p>
          <a:p>
            <a:pPr eaLnBrk="1" hangingPunct="1"/>
            <a:r>
              <a:rPr lang="en-CA" sz="800" smtClean="0">
                <a:solidFill>
                  <a:srgbClr val="7030A0"/>
                </a:solidFill>
              </a:rPr>
              <a:t>(an activity and a new result – how could we re-position these as indicators?) </a:t>
            </a:r>
          </a:p>
          <a:p>
            <a:pPr eaLnBrk="1" hangingPunct="1"/>
            <a:endParaRPr lang="en-CA" sz="800" smtClean="0"/>
          </a:p>
          <a:p>
            <a:pPr eaLnBrk="1" hangingPunct="1"/>
            <a:r>
              <a:rPr lang="en-CA" sz="800" smtClean="0"/>
              <a:t>Outcome 4.3 By 2012, girls will experience fewer inequalities attending school</a:t>
            </a:r>
          </a:p>
          <a:p>
            <a:pPr eaLnBrk="1" hangingPunct="1"/>
            <a:r>
              <a:rPr lang="en-CA" sz="800" smtClean="0"/>
              <a:t>- A National plan and budget  to implement the girls’ education policy; </a:t>
            </a:r>
          </a:p>
          <a:p>
            <a:pPr eaLnBrk="1" hangingPunct="1"/>
            <a:r>
              <a:rPr lang="en-CA" sz="800" smtClean="0"/>
              <a:t>- No. of Child Friendly Schools in programe areas</a:t>
            </a:r>
          </a:p>
          <a:p>
            <a:pPr eaLnBrk="1" hangingPunct="1"/>
            <a:r>
              <a:rPr lang="en-CA" sz="800" smtClean="0"/>
              <a:t>- No. of teachers trained to provide counselling; </a:t>
            </a:r>
          </a:p>
          <a:p>
            <a:pPr eaLnBrk="1" hangingPunct="1"/>
            <a:r>
              <a:rPr lang="en-CA" sz="800" smtClean="0"/>
              <a:t>- % increase in girls enrolment and retention in programme areas</a:t>
            </a:r>
          </a:p>
          <a:p>
            <a:pPr eaLnBrk="1" hangingPunct="1"/>
            <a:endParaRPr lang="en-CA" sz="800" smtClean="0"/>
          </a:p>
          <a:p>
            <a:pPr eaLnBrk="1" hangingPunct="1"/>
            <a:endParaRPr lang="en-CA" sz="800" smtClean="0"/>
          </a:p>
        </p:txBody>
      </p:sp>
      <p:sp>
        <p:nvSpPr>
          <p:cNvPr id="8806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5A6CA56-77D4-42C9-BD8D-F4273610F45E}" type="slidenum">
              <a:rPr lang="en-GB" sz="1200">
                <a:latin typeface="Times New Roman" pitchFamily="18" charset="0"/>
              </a:rPr>
              <a:pPr algn="r"/>
              <a:t>13</a:t>
            </a:fld>
            <a:endParaRPr lang="en-GB" sz="120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noTextEdit="1"/>
          </p:cNvSpPr>
          <p:nvPr>
            <p:ph type="sldImg"/>
          </p:nvPr>
        </p:nvSpPr>
        <p:spPr>
          <a:xfrm>
            <a:off x="1492250" y="744538"/>
            <a:ext cx="3652838" cy="2740025"/>
          </a:xfrm>
          <a:ln/>
        </p:spPr>
      </p:sp>
      <p:sp>
        <p:nvSpPr>
          <p:cNvPr id="90114" name="Notes Placeholder 2"/>
          <p:cNvSpPr>
            <a:spLocks noGrp="1"/>
          </p:cNvSpPr>
          <p:nvPr>
            <p:ph type="body" idx="1"/>
          </p:nvPr>
        </p:nvSpPr>
        <p:spPr>
          <a:xfrm>
            <a:off x="534988" y="3717925"/>
            <a:ext cx="5800725" cy="5464175"/>
          </a:xfrm>
          <a:noFill/>
          <a:ln/>
        </p:spPr>
        <p:txBody>
          <a:bodyPr/>
          <a:lstStyle/>
          <a:p>
            <a:pPr eaLnBrk="1" hangingPunct="1"/>
            <a:r>
              <a:rPr lang="en-CA" sz="800" smtClean="0"/>
              <a:t>HIDDEN SLIDE</a:t>
            </a:r>
          </a:p>
          <a:p>
            <a:pPr eaLnBrk="1" hangingPunct="1"/>
            <a:endParaRPr lang="en-CA" sz="800" smtClean="0"/>
          </a:p>
          <a:p>
            <a:pPr eaLnBrk="1" hangingPunct="1"/>
            <a:r>
              <a:rPr lang="en-CA" sz="800" smtClean="0"/>
              <a:t>Use the 4 key HRBA questions on flip chart to get feedback from participants.</a:t>
            </a:r>
          </a:p>
          <a:p>
            <a:pPr eaLnBrk="1" hangingPunct="1"/>
            <a:endParaRPr lang="en-CA" sz="800" smtClean="0"/>
          </a:p>
          <a:p>
            <a:pPr eaLnBrk="1" hangingPunct="1"/>
            <a:r>
              <a:rPr lang="en-CA" sz="800" smtClean="0"/>
              <a:t>Other examples are listed below, including indicators:</a:t>
            </a:r>
          </a:p>
          <a:p>
            <a:pPr eaLnBrk="1" hangingPunct="1"/>
            <a:r>
              <a:rPr lang="en-CA" sz="800" b="1" smtClean="0"/>
              <a:t>Botswana (2010-2016)</a:t>
            </a:r>
          </a:p>
          <a:p>
            <a:pPr eaLnBrk="1" hangingPunct="1"/>
            <a:r>
              <a:rPr lang="en-CA" sz="800" smtClean="0"/>
              <a:t>Strengthened human rights institutions respond to the rights of vulnerable groups (youth, children, women, people living with HIV and AIDS, refugees and disabled).</a:t>
            </a:r>
          </a:p>
          <a:p>
            <a:pPr eaLnBrk="1" hangingPunct="1"/>
            <a:endParaRPr lang="en-CA" sz="800" smtClean="0"/>
          </a:p>
          <a:p>
            <a:pPr eaLnBrk="1" hangingPunct="1"/>
            <a:r>
              <a:rPr lang="en-CA" sz="800" b="1" smtClean="0"/>
              <a:t>Uganda (2010-2014)</a:t>
            </a:r>
          </a:p>
          <a:p>
            <a:pPr eaLnBrk="1" hangingPunct="1"/>
            <a:r>
              <a:rPr lang="en-CA" sz="800" smtClean="0"/>
              <a:t>Vulnerable populations in Uganda, especially in the north, benefit increasingly from sustainable and quality social services by 2014.</a:t>
            </a:r>
          </a:p>
          <a:p>
            <a:pPr eaLnBrk="1" hangingPunct="1"/>
            <a:endParaRPr lang="en-CA" sz="800" smtClean="0"/>
          </a:p>
          <a:p>
            <a:pPr eaLnBrk="1" hangingPunct="1"/>
            <a:r>
              <a:rPr lang="en-CA" sz="800" smtClean="0"/>
              <a:t>Evidence-based policies, strategies and plans are reviewed, developed and adequately resourced through participatory and inclusive approaches to increase access to quality social services. </a:t>
            </a:r>
          </a:p>
          <a:p>
            <a:pPr eaLnBrk="1" hangingPunct="1"/>
            <a:r>
              <a:rPr lang="en-CA" sz="800" smtClean="0"/>
              <a:t>Indicators:</a:t>
            </a:r>
          </a:p>
          <a:p>
            <a:pPr eaLnBrk="1" hangingPunct="1"/>
            <a:r>
              <a:rPr lang="en-CA" sz="800" smtClean="0"/>
              <a:t>A standard set of NDP indicators is agreed on, consolidated and being reported on nation-wide; Baseline: Not in place (2009/2010); Target: In place by 2012</a:t>
            </a:r>
          </a:p>
          <a:p>
            <a:pPr eaLnBrk="1" hangingPunct="1"/>
            <a:r>
              <a:rPr lang="en-CA" sz="800" smtClean="0"/>
              <a:t>HIV national policy composite index scores; Baseline: 67.5 of 100 points (2005); Target: 85 by 2012</a:t>
            </a:r>
          </a:p>
          <a:p>
            <a:pPr eaLnBrk="1" hangingPunct="1"/>
            <a:endParaRPr lang="en-CA" sz="800" smtClean="0"/>
          </a:p>
          <a:p>
            <a:pPr eaLnBrk="1" hangingPunct="1"/>
            <a:r>
              <a:rPr lang="en-CA" sz="800" b="1" smtClean="0"/>
              <a:t>Azerbaijan (2011-2015)</a:t>
            </a:r>
          </a:p>
          <a:p>
            <a:pPr eaLnBrk="1" hangingPunct="1"/>
            <a:r>
              <a:rPr lang="en-CA" sz="800" smtClean="0"/>
              <a:t>By 2015, civil society, media, and vulnerable groups enjoy increased roles in policy formulation and implementation processes.</a:t>
            </a:r>
          </a:p>
          <a:p>
            <a:pPr eaLnBrk="1" hangingPunct="1"/>
            <a:endParaRPr lang="en-CA" sz="800" smtClean="0"/>
          </a:p>
          <a:p>
            <a:pPr eaLnBrk="1" hangingPunct="1"/>
            <a:r>
              <a:rPr lang="en-CA" sz="800" b="1" smtClean="0"/>
              <a:t>Namibia (2006-2010)</a:t>
            </a:r>
          </a:p>
          <a:p>
            <a:pPr eaLnBrk="1" hangingPunct="1"/>
            <a:r>
              <a:rPr lang="en-GB" sz="800" smtClean="0"/>
              <a:t>By 2010, livelihoods and food security among most vulnerable groups are improved in highly affected locations</a:t>
            </a:r>
          </a:p>
          <a:p>
            <a:pPr eaLnBrk="1" hangingPunct="1"/>
            <a:endParaRPr lang="en-GB" sz="800" smtClean="0"/>
          </a:p>
          <a:p>
            <a:pPr eaLnBrk="1" hangingPunct="1"/>
            <a:r>
              <a:rPr lang="en-GB" sz="800" b="1" smtClean="0"/>
              <a:t>Rwanda (2008-2012) </a:t>
            </a:r>
            <a:r>
              <a:rPr lang="en-CA" sz="800" smtClean="0"/>
              <a:t>Outcome 4: Gender equality </a:t>
            </a:r>
          </a:p>
          <a:p>
            <a:pPr eaLnBrk="1" hangingPunct="1"/>
            <a:r>
              <a:rPr lang="en-CA" sz="800" smtClean="0"/>
              <a:t>Capacity of key public and private institutions strengthened to apply gender equality principles and standards in performance, practices and behavior</a:t>
            </a:r>
          </a:p>
          <a:p>
            <a:pPr eaLnBrk="1" hangingPunct="1"/>
            <a:endParaRPr lang="en-CA" sz="800" smtClean="0"/>
          </a:p>
          <a:p>
            <a:pPr eaLnBrk="1" hangingPunct="1"/>
            <a:r>
              <a:rPr lang="en-CA" sz="800" b="1" smtClean="0"/>
              <a:t>Vietnam (2006-2010) </a:t>
            </a:r>
            <a:r>
              <a:rPr lang="en-CA" sz="800" smtClean="0"/>
              <a:t>Outcome 4.5</a:t>
            </a:r>
          </a:p>
          <a:p>
            <a:pPr eaLnBrk="1" hangingPunct="1"/>
            <a:r>
              <a:rPr lang="en-CA" sz="800" smtClean="0"/>
              <a:t>Strengthened legislative process, legal safeguards and justice mechanisms for vulnerable groups, ensuring consistency between the legal system and constitutional norms and international treaties</a:t>
            </a:r>
          </a:p>
          <a:p>
            <a:pPr eaLnBrk="1" hangingPunct="1"/>
            <a:endParaRPr lang="en-CA" sz="800" smtClean="0"/>
          </a:p>
        </p:txBody>
      </p:sp>
      <p:sp>
        <p:nvSpPr>
          <p:cNvPr id="9011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B531B4B-F4BD-4884-8013-77FC5EBA88A8}" type="slidenum">
              <a:rPr lang="en-GB" sz="1200">
                <a:latin typeface="Times New Roman" pitchFamily="18" charset="0"/>
              </a:rPr>
              <a:pPr algn="r"/>
              <a:t>14</a:t>
            </a:fld>
            <a:endParaRPr lang="en-GB" sz="120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noTextEdit="1"/>
          </p:cNvSpPr>
          <p:nvPr>
            <p:ph type="sldImg"/>
          </p:nvPr>
        </p:nvSpPr>
        <p:spPr>
          <a:xfrm>
            <a:off x="915988" y="744538"/>
            <a:ext cx="4964112" cy="3722687"/>
          </a:xfrm>
          <a:ln/>
        </p:spPr>
      </p:sp>
      <p:sp>
        <p:nvSpPr>
          <p:cNvPr id="98306"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9830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39849154-D292-4887-BC12-78B5D3011D2C}" type="slidenum">
              <a:rPr lang="en-GB" sz="1200">
                <a:latin typeface="Times New Roman" pitchFamily="18" charset="0"/>
              </a:rPr>
              <a:pPr algn="r"/>
              <a:t>15</a:t>
            </a:fld>
            <a:endParaRPr lang="en-GB" sz="120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noTextEdit="1"/>
          </p:cNvSpPr>
          <p:nvPr>
            <p:ph type="sldImg"/>
          </p:nvPr>
        </p:nvSpPr>
        <p:spPr>
          <a:xfrm>
            <a:off x="915988" y="744538"/>
            <a:ext cx="4964112" cy="3722687"/>
          </a:xfrm>
          <a:ln/>
        </p:spPr>
      </p:sp>
      <p:sp>
        <p:nvSpPr>
          <p:cNvPr id="100354"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10035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0BB7594E-716D-4DCC-B5E2-AB84FC15ADF5}" type="slidenum">
              <a:rPr lang="en-GB" sz="1200">
                <a:latin typeface="Times New Roman" pitchFamily="18" charset="0"/>
              </a:rPr>
              <a:pPr algn="r"/>
              <a:t>16</a:t>
            </a:fld>
            <a:endParaRPr lang="en-GB" sz="120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noTextEdit="1"/>
          </p:cNvSpPr>
          <p:nvPr>
            <p:ph type="sldImg"/>
          </p:nvPr>
        </p:nvSpPr>
        <p:spPr>
          <a:xfrm>
            <a:off x="915988" y="744538"/>
            <a:ext cx="4964112" cy="3722687"/>
          </a:xfrm>
          <a:ln/>
        </p:spPr>
      </p:sp>
      <p:sp>
        <p:nvSpPr>
          <p:cNvPr id="104450"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0445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4DE6B164-83DE-4821-9A2B-990FFB86DAA0}" type="slidenum">
              <a:rPr lang="en-GB" sz="1200">
                <a:latin typeface="Times New Roman" pitchFamily="18" charset="0"/>
              </a:rPr>
              <a:pPr algn="r"/>
              <a:t>17</a:t>
            </a:fld>
            <a:endParaRPr lang="en-GB" sz="120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noTextEdit="1"/>
          </p:cNvSpPr>
          <p:nvPr>
            <p:ph type="sldImg"/>
          </p:nvPr>
        </p:nvSpPr>
        <p:spPr>
          <a:xfrm>
            <a:off x="915988" y="744538"/>
            <a:ext cx="4964112" cy="3722687"/>
          </a:xfrm>
          <a:ln/>
        </p:spPr>
      </p:sp>
      <p:sp>
        <p:nvSpPr>
          <p:cNvPr id="106498"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0649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EB1F8B97-B911-401F-A637-73D9A73658EE}" type="slidenum">
              <a:rPr lang="en-GB" sz="1200">
                <a:latin typeface="Times New Roman" pitchFamily="18" charset="0"/>
              </a:rPr>
              <a:pPr algn="r"/>
              <a:t>18</a:t>
            </a:fld>
            <a:endParaRPr lang="en-GB" sz="12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2854A39-060F-4095-A281-6A3F5424FD34}" type="slidenum">
              <a:rPr lang="en-GB" sz="1200">
                <a:latin typeface="Times New Roman" pitchFamily="18" charset="0"/>
              </a:rPr>
              <a:pPr algn="r"/>
              <a:t>19</a:t>
            </a:fld>
            <a:endParaRPr lang="en-GB" sz="1200">
              <a:latin typeface="Times New Roman" pitchFamily="18" charset="0"/>
            </a:endParaRPr>
          </a:p>
        </p:txBody>
      </p:sp>
      <p:sp>
        <p:nvSpPr>
          <p:cNvPr id="108546" name="Rectangle 7"/>
          <p:cNvSpPr txBox="1">
            <a:spLocks noGrp="1" noChangeArrowheads="1"/>
          </p:cNvSpPr>
          <p:nvPr/>
        </p:nvSpPr>
        <p:spPr bwMode="auto">
          <a:xfrm>
            <a:off x="3852863" y="9428163"/>
            <a:ext cx="2944812" cy="498475"/>
          </a:xfrm>
          <a:prstGeom prst="rect">
            <a:avLst/>
          </a:prstGeom>
          <a:noFill/>
          <a:ln w="9525">
            <a:noFill/>
            <a:miter lim="800000"/>
            <a:headEnd/>
            <a:tailEnd/>
          </a:ln>
        </p:spPr>
        <p:txBody>
          <a:bodyPr lIns="89730" tIns="44865" rIns="89730" bIns="44865" anchor="b"/>
          <a:lstStyle/>
          <a:p>
            <a:pPr algn="r" defTabSz="896938"/>
            <a:fld id="{A0F3EF5B-1A5E-4493-BA11-9211BAD91460}" type="slidenum">
              <a:rPr lang="en-GB" sz="1200">
                <a:latin typeface="Times New Roman" pitchFamily="18" charset="0"/>
              </a:rPr>
              <a:pPr algn="r" defTabSz="896938"/>
              <a:t>19</a:t>
            </a:fld>
            <a:endParaRPr lang="en-GB" sz="1200">
              <a:latin typeface="Times New Roman" pitchFamily="18" charset="0"/>
            </a:endParaRPr>
          </a:p>
        </p:txBody>
      </p:sp>
      <p:sp>
        <p:nvSpPr>
          <p:cNvPr id="108547" name="Rectangle 2"/>
          <p:cNvSpPr>
            <a:spLocks noGrp="1" noRot="1" noChangeAspect="1" noChangeArrowheads="1" noTextEdit="1"/>
          </p:cNvSpPr>
          <p:nvPr>
            <p:ph type="sldImg"/>
          </p:nvPr>
        </p:nvSpPr>
        <p:spPr>
          <a:xfrm>
            <a:off x="915988" y="744538"/>
            <a:ext cx="4964112" cy="3722687"/>
          </a:xfrm>
          <a:ln/>
        </p:spPr>
      </p:sp>
      <p:sp>
        <p:nvSpPr>
          <p:cNvPr id="108548" name="Rectangle 3"/>
          <p:cNvSpPr>
            <a:spLocks noGrp="1" noChangeArrowheads="1"/>
          </p:cNvSpPr>
          <p:nvPr>
            <p:ph type="body" idx="1"/>
          </p:nvPr>
        </p:nvSpPr>
        <p:spPr>
          <a:xfrm>
            <a:off x="906463" y="4713288"/>
            <a:ext cx="4984750" cy="4468812"/>
          </a:xfrm>
          <a:noFill/>
          <a:ln/>
        </p:spPr>
        <p:txBody>
          <a:bodyPr lIns="89730" tIns="44865" rIns="89730" bIns="44865"/>
          <a:lstStyle/>
          <a:p>
            <a:pPr eaLnBrk="1" hangingPunct="1"/>
            <a:r>
              <a:rPr lang="en-CA" smtClean="0"/>
              <a:t>HIDDEN SLIDE</a:t>
            </a:r>
          </a:p>
          <a:p>
            <a:pPr eaLnBrk="1" hangingPunct="1"/>
            <a:r>
              <a:rPr lang="en-CA" sz="800" b="1" smtClean="0"/>
              <a:t>RBM in Evaluation </a:t>
            </a:r>
            <a:endParaRPr lang="en-CA" sz="800" smtClean="0"/>
          </a:p>
          <a:p>
            <a:pPr eaLnBrk="1" hangingPunct="1"/>
            <a:r>
              <a:rPr lang="en-CA" sz="800" smtClean="0"/>
              <a:t>Evaluation is an essential step in the RBM life cycle and a requirement for the UNDAF. The United Nations Evaluation Group (UNEG) standards and norms seek to facilitate system-wide collaboration on evaluation by ensuring that evaluation entities within the UN follow agreed on basic principles. </a:t>
            </a:r>
          </a:p>
          <a:p>
            <a:pPr eaLnBrk="1" hangingPunct="1"/>
            <a:r>
              <a:rPr lang="en-CA" sz="800" b="1" smtClean="0"/>
              <a:t>Box 1 Defining Evaluation: </a:t>
            </a:r>
            <a:r>
              <a:rPr lang="en-CA" sz="800" smtClean="0"/>
              <a:t>―</a:t>
            </a:r>
            <a:r>
              <a:rPr lang="en-CA" sz="800" i="1" smtClean="0"/>
              <a:t>An evaluation is an assessment, as systematic and impartial as possible, of an activity, project, programme, strategy, policy, topic, theme, sector, operational area, institutional performance, etc. It focuses on expected and achieved accomplishments, examining the results chain, processes, contextual factors of causality, in order to understand achievements or the lack thereof. It aims at determining the relevance, impact, effectiveness and sustainability of the interventions and contributions of the organizations of the UN system</a:t>
            </a:r>
            <a:r>
              <a:rPr lang="en-CA" sz="800" smtClean="0"/>
              <a:t>.‖ An evaluation should provide evidence-based information that is credible, reliable and useful, enabling the timely incorporation of findings, recommendations and lessons into the decision-making processes of the organizations of the UN system and its members. </a:t>
            </a:r>
          </a:p>
          <a:p>
            <a:pPr eaLnBrk="1" hangingPunct="1"/>
            <a:r>
              <a:rPr lang="en-CA" sz="800" i="1" smtClean="0"/>
              <a:t>(UNEG Norms for Evaluation in the UN System, 2005: 5) </a:t>
            </a:r>
          </a:p>
          <a:p>
            <a:pPr eaLnBrk="1" hangingPunct="1"/>
            <a:r>
              <a:rPr lang="en-CA" sz="800" smtClean="0"/>
              <a:t>It is important to distinguish the </a:t>
            </a:r>
            <a:r>
              <a:rPr lang="en-CA" sz="800" b="1" smtClean="0"/>
              <a:t>role of evaluation in RBM </a:t>
            </a:r>
            <a:r>
              <a:rPr lang="en-CA" sz="800" smtClean="0"/>
              <a:t>in the following two aspects: </a:t>
            </a:r>
          </a:p>
          <a:p>
            <a:pPr eaLnBrk="1" hangingPunct="1"/>
            <a:r>
              <a:rPr lang="en-CA" sz="800" smtClean="0"/>
              <a:t>Role of evaluation as a critical management tool for achieving better results; and </a:t>
            </a:r>
          </a:p>
          <a:p>
            <a:pPr eaLnBrk="1" hangingPunct="1"/>
            <a:r>
              <a:rPr lang="en-CA" sz="800" smtClean="0"/>
              <a:t>Role of the evaluation function in RBM processes (quality assurance). </a:t>
            </a:r>
          </a:p>
          <a:p>
            <a:pPr eaLnBrk="1" hangingPunct="1"/>
            <a:endParaRPr lang="en-CA" sz="800" smtClean="0"/>
          </a:p>
          <a:p>
            <a:pPr eaLnBrk="1" hangingPunct="1"/>
            <a:r>
              <a:rPr lang="en-CA" sz="800" smtClean="0"/>
              <a:t>Evaluation has three key functions: </a:t>
            </a:r>
          </a:p>
          <a:p>
            <a:pPr eaLnBrk="1" hangingPunct="1"/>
            <a:r>
              <a:rPr lang="en-CA" sz="800" smtClean="0"/>
              <a:t>(1) </a:t>
            </a:r>
            <a:r>
              <a:rPr lang="en-CA" sz="800" b="1" smtClean="0"/>
              <a:t>Utilization</a:t>
            </a:r>
            <a:r>
              <a:rPr lang="en-CA" sz="800" smtClean="0"/>
              <a:t>. As an input to provide decision-makers with knowledge and evidence about performance and good practices; </a:t>
            </a:r>
          </a:p>
          <a:p>
            <a:pPr eaLnBrk="1" hangingPunct="1"/>
            <a:r>
              <a:rPr lang="en-CA" sz="800" smtClean="0"/>
              <a:t>(2) </a:t>
            </a:r>
            <a:r>
              <a:rPr lang="en-CA" sz="800" b="1" smtClean="0"/>
              <a:t>Accountability</a:t>
            </a:r>
            <a:r>
              <a:rPr lang="en-CA" sz="800" smtClean="0"/>
              <a:t>. To donors, funders, political authorities, stakeholders and the general public, and </a:t>
            </a:r>
          </a:p>
          <a:p>
            <a:pPr eaLnBrk="1" hangingPunct="1"/>
            <a:r>
              <a:rPr lang="en-CA" sz="800" smtClean="0"/>
              <a:t>(3) </a:t>
            </a:r>
            <a:r>
              <a:rPr lang="en-CA" sz="800" b="1" smtClean="0"/>
              <a:t>Contribution</a:t>
            </a:r>
            <a:r>
              <a:rPr lang="en-CA" sz="800" smtClean="0"/>
              <a:t>. To institutional policy-making, development effectiveness and organizational effectiveness. </a:t>
            </a:r>
          </a:p>
          <a:p>
            <a:pPr eaLnBrk="1" hangingPunct="1"/>
            <a:endParaRPr lang="en-US" sz="8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noTextEdit="1"/>
          </p:cNvSpPr>
          <p:nvPr>
            <p:ph type="sldImg"/>
          </p:nvPr>
        </p:nvSpPr>
        <p:spPr>
          <a:xfrm>
            <a:off x="915988" y="744538"/>
            <a:ext cx="4964112" cy="3722687"/>
          </a:xfrm>
          <a:ln/>
        </p:spPr>
      </p:sp>
      <p:sp>
        <p:nvSpPr>
          <p:cNvPr id="46082"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b="1" i="1" smtClean="0"/>
          </a:p>
          <a:p>
            <a:pPr eaLnBrk="1" hangingPunct="1"/>
            <a:r>
              <a:rPr lang="en-CA" sz="800" b="1" i="1" smtClean="0"/>
              <a:t>RBM Handbook, p. 8-10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Accountability for Results </a:t>
            </a:r>
          </a:p>
          <a:p>
            <a:pPr eaLnBrk="1" hangingPunct="1"/>
            <a:r>
              <a:rPr lang="en-CA" sz="800" smtClean="0"/>
              <a:t>The concept of ‗mutual accountability‘ has become established as a consideration of development and aid effectiveness, although questions remain on its actual implications. For the purpose of the UNDAF, mutual accountability is interpreted to mean the </a:t>
            </a:r>
            <a:r>
              <a:rPr lang="en-CA" sz="800" i="1" smtClean="0"/>
              <a:t>respective accountability </a:t>
            </a:r>
            <a:r>
              <a:rPr lang="en-CA" sz="800" smtClean="0"/>
              <a:t>of parties working together towards shared outcomes. This notion of respective accountability‘ reflects the fact that accountability is not fungible and must, in the final analysis, be attached to a specific actor. Many stakeholders contribute to UNDAF outcomes and each is accountable for its contribution</a:t>
            </a:r>
            <a:r>
              <a:rPr lang="en-CA" sz="800" i="1" smtClean="0"/>
              <a:t>. </a:t>
            </a:r>
          </a:p>
          <a:p>
            <a:pPr eaLnBrk="1" hangingPunct="1"/>
            <a:endParaRPr lang="en-CA" sz="800" i="1" smtClean="0"/>
          </a:p>
          <a:p>
            <a:pPr eaLnBrk="1" hangingPunct="1"/>
            <a:r>
              <a:rPr lang="en-CA" sz="800" smtClean="0"/>
              <a:t>UN funds, programmes and specialized agencies as members of the UNCT collaborate with national counterparts to determine the outcomes of the UN support in a particular country. The outcomes of UN support are framed in the United Nations Development Assistance Framework (UNDAF) or other agreed common document and always derive from the country‘s national development objectives. </a:t>
            </a:r>
          </a:p>
          <a:p>
            <a:pPr eaLnBrk="1" hangingPunct="1"/>
            <a:r>
              <a:rPr lang="en-CA" sz="800" b="1" smtClean="0"/>
              <a:t>UNCT members are accountable to partner governments for their overall contribution to national development objectives through their contribution to the achievement of specific UNDAF-level outcomes</a:t>
            </a:r>
          </a:p>
          <a:p>
            <a:pPr eaLnBrk="1" hangingPunct="1"/>
            <a:endParaRPr lang="en-CA" sz="800" b="1" smtClean="0"/>
          </a:p>
          <a:p>
            <a:pPr eaLnBrk="1" hangingPunct="1"/>
            <a:r>
              <a:rPr lang="en-CA" sz="800" b="1" i="1" smtClean="0"/>
              <a:t>Put another way…UNCTs are accountable for outcomes, </a:t>
            </a:r>
            <a:r>
              <a:rPr lang="en-CA" sz="800" b="1" i="1" u="sng" smtClean="0"/>
              <a:t>they are not </a:t>
            </a:r>
            <a:r>
              <a:rPr lang="en-CA" sz="800" b="1" i="1" smtClean="0"/>
              <a:t>wholly responsible for their achievement.</a:t>
            </a:r>
          </a:p>
        </p:txBody>
      </p:sp>
      <p:sp>
        <p:nvSpPr>
          <p:cNvPr id="4608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90770208-DD2A-401D-A087-1555E7047E4A}" type="slidenum">
              <a:rPr lang="en-GB" sz="1200">
                <a:latin typeface="Times New Roman" pitchFamily="18" charset="0"/>
              </a:rPr>
              <a:pPr algn="r"/>
              <a:t>2</a:t>
            </a:fld>
            <a:endParaRPr lang="en-GB" sz="120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Slide Image Placeholder 1"/>
          <p:cNvSpPr>
            <a:spLocks noGrp="1" noRot="1" noChangeAspect="1" noTextEdit="1"/>
          </p:cNvSpPr>
          <p:nvPr>
            <p:ph type="sldImg"/>
          </p:nvPr>
        </p:nvSpPr>
        <p:spPr>
          <a:xfrm>
            <a:off x="1200150" y="744538"/>
            <a:ext cx="4354513" cy="3265487"/>
          </a:xfrm>
          <a:ln/>
        </p:spPr>
      </p:sp>
      <p:sp>
        <p:nvSpPr>
          <p:cNvPr id="110594" name="Notes Placeholder 2"/>
          <p:cNvSpPr>
            <a:spLocks noGrp="1"/>
          </p:cNvSpPr>
          <p:nvPr>
            <p:ph type="body" idx="1"/>
          </p:nvPr>
        </p:nvSpPr>
        <p:spPr>
          <a:xfrm>
            <a:off x="757238" y="4229100"/>
            <a:ext cx="5281612" cy="4953000"/>
          </a:xfrm>
          <a:noFill/>
          <a:ln/>
        </p:spPr>
        <p:txBody>
          <a:bodyPr/>
          <a:lstStyle/>
          <a:p>
            <a:pPr eaLnBrk="1" hangingPunct="1"/>
            <a:r>
              <a:rPr lang="en-CA" smtClean="0"/>
              <a:t>HIDDEN SLIDE</a:t>
            </a:r>
          </a:p>
          <a:p>
            <a:pPr eaLnBrk="1" hangingPunct="1"/>
            <a:r>
              <a:rPr lang="en-CA" sz="800" b="1" i="1" smtClean="0"/>
              <a:t>RBM Handbook, p.30-31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i="1" smtClean="0"/>
              <a:t>Evaluation as a critical management tool for achieving better results </a:t>
            </a:r>
            <a:r>
              <a:rPr lang="en-CA" sz="800" b="1" smtClean="0"/>
              <a:t>–Utilization </a:t>
            </a:r>
            <a:endParaRPr lang="en-CA" sz="800" smtClean="0"/>
          </a:p>
          <a:p>
            <a:pPr eaLnBrk="1" hangingPunct="1"/>
            <a:r>
              <a:rPr lang="en-CA" sz="800" smtClean="0"/>
              <a:t>Evaluations help to improve development effectiveness and provide critical inputs for managing for results. Through the generation of ‗evidence‘ and objective information, evaluations enable managers to make informed decisions and plan strategically. Ability of organizations to carry out credible evaluations and use them to make evidenced based decisions is critical. The focus is on what works, why and in what context. Decision makers, such as managers, use evaluations to make the necessary improvements, adjustments to the implementation approach or strategies and to decide on alternatives. </a:t>
            </a:r>
          </a:p>
          <a:p>
            <a:pPr eaLnBrk="1" hangingPunct="1"/>
            <a:r>
              <a:rPr lang="en-CA" sz="800" b="1" i="1" smtClean="0"/>
              <a:t>Evaluation function in RBM processes (Quality Assurance) for </a:t>
            </a:r>
            <a:r>
              <a:rPr lang="en-CA" sz="800" b="1" smtClean="0"/>
              <a:t>Accountability </a:t>
            </a:r>
            <a:endParaRPr lang="en-CA" sz="800" smtClean="0"/>
          </a:p>
          <a:p>
            <a:pPr eaLnBrk="1" hangingPunct="1"/>
            <a:r>
              <a:rPr lang="en-CA" sz="800" smtClean="0"/>
              <a:t>This determines the merit or worth and value of an initiative/programme and its quality. An effective accountability framework requires credible and objective information, and evaluations can deliver such information. Over time, the accountability function has expanded from primarily donors and government to stakeholders and beneficiaries of development interventions. By providing objective and independent assessments, evaluations support the organisation‘s accountability towards its governing board, donors, governments, national partners and beneficiaries. </a:t>
            </a:r>
          </a:p>
          <a:p>
            <a:pPr eaLnBrk="1" hangingPunct="1"/>
            <a:r>
              <a:rPr lang="en-CA" sz="800" b="1" i="1" smtClean="0"/>
              <a:t>Evaluation for building knowledge for wider application </a:t>
            </a:r>
            <a:r>
              <a:rPr lang="en-CA" sz="800" smtClean="0"/>
              <a:t>–</a:t>
            </a:r>
            <a:r>
              <a:rPr lang="en-CA" sz="800" b="1" smtClean="0"/>
              <a:t>Contribution &amp; Learning </a:t>
            </a:r>
            <a:endParaRPr lang="en-CA" sz="800" smtClean="0"/>
          </a:p>
          <a:p>
            <a:pPr eaLnBrk="1" hangingPunct="1"/>
            <a:r>
              <a:rPr lang="en-CA" sz="800" smtClean="0"/>
              <a:t>When the interest is in the development of knowledge for global use and for generalization to other contexts and situations, evaluations generally apply more rigorous methodology to ensure a higher level of accuracy in the evaluation and the information being produced to allow for generalizability and wider application beyond a particular context. Evaluations should not be seen as an event but as part of an exercise whereby different stakeholders area able to participate in the continuous process of generating and applying evaluative knowledge. An evaluation framework that generates knowledge, promotes learning and guides action is an important means of capacity development and sustainability of results. </a:t>
            </a:r>
          </a:p>
        </p:txBody>
      </p:sp>
      <p:sp>
        <p:nvSpPr>
          <p:cNvPr id="110595"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B7F321AC-E66B-46A8-A896-274DF69DAB89}" type="slidenum">
              <a:rPr lang="en-GB" sz="1200">
                <a:latin typeface="Times New Roman" pitchFamily="18" charset="0"/>
              </a:rPr>
              <a:pPr algn="r"/>
              <a:t>20</a:t>
            </a:fld>
            <a:endParaRPr lang="en-GB" sz="120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ide Image Placeholder 1"/>
          <p:cNvSpPr>
            <a:spLocks noGrp="1" noRot="1" noChangeAspect="1" noTextEdit="1"/>
          </p:cNvSpPr>
          <p:nvPr>
            <p:ph type="sldImg"/>
          </p:nvPr>
        </p:nvSpPr>
        <p:spPr>
          <a:xfrm>
            <a:off x="915988" y="744538"/>
            <a:ext cx="4964112" cy="3722687"/>
          </a:xfrm>
          <a:ln/>
        </p:spPr>
      </p:sp>
      <p:sp>
        <p:nvSpPr>
          <p:cNvPr id="112642" name="Notes Placeholder 2"/>
          <p:cNvSpPr>
            <a:spLocks noGrp="1"/>
          </p:cNvSpPr>
          <p:nvPr>
            <p:ph type="body" idx="1"/>
          </p:nvPr>
        </p:nvSpPr>
        <p:spPr>
          <a:xfrm>
            <a:off x="906463" y="4714875"/>
            <a:ext cx="4984750" cy="4467225"/>
          </a:xfrm>
          <a:noFill/>
          <a:ln/>
        </p:spPr>
        <p:txBody>
          <a:bodyPr/>
          <a:lstStyle/>
          <a:p>
            <a:pPr eaLnBrk="1" hangingPunct="1"/>
            <a:r>
              <a:rPr lang="en-US" altLang="ja-JP" smtClean="0">
                <a:sym typeface="Wingdings" pitchFamily="2" charset="2"/>
              </a:rPr>
              <a:t>HIDDEN SLIDE</a:t>
            </a:r>
          </a:p>
          <a:p>
            <a:pPr eaLnBrk="1" hangingPunct="1"/>
            <a:endParaRPr lang="en-US" altLang="ja-JP" smtClean="0">
              <a:sym typeface="Wingdings" pitchFamily="2" charset="2"/>
            </a:endParaRPr>
          </a:p>
          <a:p>
            <a:pPr eaLnBrk="1" hangingPunct="1"/>
            <a:r>
              <a:rPr lang="en-US" altLang="ja-JP" sz="800" smtClean="0">
                <a:sym typeface="Wingdings" pitchFamily="2" charset="2"/>
              </a:rPr>
              <a:t>Combined UNDAF and agency monitoring &amp; reporting requirements </a:t>
            </a:r>
            <a:r>
              <a:rPr lang="en-US" altLang="ja-JP" sz="800" u="sng" smtClean="0">
                <a:sym typeface="Wingdings" pitchFamily="2" charset="2"/>
              </a:rPr>
              <a:t>overwhelm</a:t>
            </a:r>
            <a:r>
              <a:rPr lang="en-US" altLang="ja-JP" sz="800" smtClean="0">
                <a:sym typeface="Wingdings" pitchFamily="2" charset="2"/>
              </a:rPr>
              <a:t> UN capacities at country level</a:t>
            </a:r>
          </a:p>
          <a:p>
            <a:pPr eaLnBrk="1" hangingPunct="1"/>
            <a:endParaRPr lang="en-CA" sz="800" smtClean="0"/>
          </a:p>
        </p:txBody>
      </p:sp>
      <p:sp>
        <p:nvSpPr>
          <p:cNvPr id="112643"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DC4CED62-BD80-453F-A228-8333ADE933C5}" type="slidenum">
              <a:rPr lang="en-GB" sz="1200">
                <a:latin typeface="Times New Roman" pitchFamily="18" charset="0"/>
              </a:rPr>
              <a:pPr algn="r"/>
              <a:t>21</a:t>
            </a:fld>
            <a:endParaRPr lang="en-GB" sz="120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Slide Image Placeholder 1"/>
          <p:cNvSpPr>
            <a:spLocks noGrp="1" noRot="1" noChangeAspect="1" noTextEdit="1"/>
          </p:cNvSpPr>
          <p:nvPr>
            <p:ph type="sldImg"/>
          </p:nvPr>
        </p:nvSpPr>
        <p:spPr>
          <a:xfrm>
            <a:off x="915988" y="744538"/>
            <a:ext cx="4964112" cy="3722687"/>
          </a:xfrm>
          <a:ln/>
        </p:spPr>
      </p:sp>
      <p:sp>
        <p:nvSpPr>
          <p:cNvPr id="114690"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14691"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4745B56-3E72-44E2-AB47-C301FEA6F8BA}" type="slidenum">
              <a:rPr lang="en-GB" sz="1200">
                <a:latin typeface="Times New Roman" pitchFamily="18" charset="0"/>
              </a:rPr>
              <a:pPr algn="r"/>
              <a:t>22</a:t>
            </a:fld>
            <a:endParaRPr lang="en-GB" sz="1200">
              <a:latin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Slide Image Placeholder 1"/>
          <p:cNvSpPr>
            <a:spLocks noGrp="1" noRot="1" noChangeAspect="1" noTextEdit="1"/>
          </p:cNvSpPr>
          <p:nvPr>
            <p:ph type="sldImg"/>
          </p:nvPr>
        </p:nvSpPr>
        <p:spPr>
          <a:xfrm>
            <a:off x="915988" y="744538"/>
            <a:ext cx="4964112" cy="3722687"/>
          </a:xfrm>
          <a:ln/>
        </p:spPr>
      </p:sp>
      <p:sp>
        <p:nvSpPr>
          <p:cNvPr id="116738" name="Notes Placeholder 2"/>
          <p:cNvSpPr>
            <a:spLocks noGrp="1"/>
          </p:cNvSpPr>
          <p:nvPr>
            <p:ph type="body" idx="1"/>
          </p:nvPr>
        </p:nvSpPr>
        <p:spPr>
          <a:xfrm>
            <a:off x="906463" y="4714875"/>
            <a:ext cx="4984750" cy="4467225"/>
          </a:xfrm>
          <a:noFill/>
          <a:ln/>
        </p:spPr>
        <p:txBody>
          <a:bodyPr/>
          <a:lstStyle/>
          <a:p>
            <a:pPr eaLnBrk="1" hangingPunct="1"/>
            <a:r>
              <a:rPr lang="en-CA" smtClean="0"/>
              <a:t>HIDDEN SLIDE</a:t>
            </a:r>
          </a:p>
        </p:txBody>
      </p:sp>
      <p:sp>
        <p:nvSpPr>
          <p:cNvPr id="11673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F8221E9-DFE0-4206-AB96-BC851F8CFFB0}" type="slidenum">
              <a:rPr lang="en-GB" sz="1200">
                <a:latin typeface="Times New Roman" pitchFamily="18" charset="0"/>
              </a:rPr>
              <a:pPr algn="r"/>
              <a:t>23</a:t>
            </a:fld>
            <a:endParaRPr lang="en-GB" sz="120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Slide Image Placeholder 1"/>
          <p:cNvSpPr>
            <a:spLocks noGrp="1" noRot="1" noChangeAspect="1" noTextEdit="1"/>
          </p:cNvSpPr>
          <p:nvPr>
            <p:ph type="sldImg"/>
          </p:nvPr>
        </p:nvSpPr>
        <p:spPr>
          <a:xfrm>
            <a:off x="1422400" y="787400"/>
            <a:ext cx="4002088" cy="3001963"/>
          </a:xfrm>
          <a:ln/>
        </p:spPr>
      </p:sp>
      <p:sp>
        <p:nvSpPr>
          <p:cNvPr id="118786" name="Notes Placeholder 2"/>
          <p:cNvSpPr>
            <a:spLocks noGrp="1"/>
          </p:cNvSpPr>
          <p:nvPr>
            <p:ph type="body" idx="1"/>
          </p:nvPr>
        </p:nvSpPr>
        <p:spPr>
          <a:xfrm>
            <a:off x="461963" y="4010025"/>
            <a:ext cx="5873750" cy="5172075"/>
          </a:xfrm>
          <a:noFill/>
          <a:ln/>
        </p:spPr>
        <p:txBody>
          <a:bodyPr/>
          <a:lstStyle/>
          <a:p>
            <a:pPr eaLnBrk="1" hangingPunct="1"/>
            <a:r>
              <a:rPr lang="en-CA" smtClean="0"/>
              <a:t>HIDDEN SLIDE</a:t>
            </a:r>
          </a:p>
          <a:p>
            <a:pPr eaLnBrk="1" hangingPunct="1"/>
            <a:r>
              <a:rPr lang="en-CA" sz="800" b="1" i="1" smtClean="0"/>
              <a:t>RBM Handbook, p.28-29 </a:t>
            </a:r>
            <a:r>
              <a:rPr lang="en-CA" sz="800" b="1" smtClean="0"/>
              <a:t>THIS HANDBOOK IS STILL IN DRAFT VERSION AND NOT YET AVAILABLE FOR DISTRIBUTION – THIS NOTE IS FOR FACILITATORS REFERENCE ONLY</a:t>
            </a:r>
            <a:endParaRPr lang="en-CA" sz="800" b="1" i="1" smtClean="0"/>
          </a:p>
          <a:p>
            <a:pPr eaLnBrk="1" hangingPunct="1"/>
            <a:r>
              <a:rPr lang="en-CA" sz="800" b="1" smtClean="0"/>
              <a:t>Monitoring and Evaluation of the UNDAF as a System </a:t>
            </a:r>
            <a:endParaRPr lang="en-CA" sz="800" smtClean="0"/>
          </a:p>
          <a:p>
            <a:pPr eaLnBrk="1" hangingPunct="1"/>
            <a:r>
              <a:rPr lang="en-CA" sz="800" smtClean="0"/>
              <a:t>UNCTs need to ensure that an effective M&amp;E system is in place to monitor and evaluate its work prior to the implementation of programmatic work under UNDAF. In practice monitoring has to be considered and initially planned in the planning and analysis stages when key issues such as data, national M&amp;E capacities and stakeholder needs and engagement are first encountered. It is always easier to develop such initial M&amp;E plans at the beginning in the UNDAF process and then gradually strengthen them as the UNCT members move on to implementation stages. </a:t>
            </a:r>
          </a:p>
          <a:p>
            <a:pPr eaLnBrk="1" hangingPunct="1"/>
            <a:r>
              <a:rPr lang="en-CA" sz="800" smtClean="0"/>
              <a:t>Functioning inter-agency outcome or thematic M&amp;E groups linked to national M&amp;E mechanisms– for example, sector-wide coordinating mechanisms – are most important to ensure that UN system‘s monitoring is effective and relevant nationally25. Partnerships within UN systems and with external partners are key to outcome monitoring. UN inter-agency groups coordinating at the outcome level are expected to monitor and report regularly to the UNCT on outcome-level performance. As mentioned earlier, this reporting should to the extent be feasible based on the UNCT‘s credible engagement in, and use of, national monitoring mechanisms. A number of tasks fall under the purview of this inter-agency outcome/M&amp;E group: </a:t>
            </a:r>
          </a:p>
          <a:p>
            <a:pPr eaLnBrk="1" hangingPunct="1"/>
            <a:r>
              <a:rPr lang="en-CA" sz="800" smtClean="0"/>
              <a:t>- Meet regularly with partners to assess progress; </a:t>
            </a:r>
          </a:p>
          <a:p>
            <a:pPr eaLnBrk="1" hangingPunct="1"/>
            <a:r>
              <a:rPr lang="en-CA" sz="800" smtClean="0"/>
              <a:t>- Conduct coordinated joint monitoring missions as appropriate; </a:t>
            </a:r>
          </a:p>
          <a:p>
            <a:pPr eaLnBrk="1" hangingPunct="1"/>
            <a:r>
              <a:rPr lang="en-CA" sz="800" smtClean="0"/>
              <a:t>- Report regularly to the UNCT on the above and assist the UNCT to bring objective monitoring evidence, lessons learned and good practices to the attention of policy-makers; </a:t>
            </a:r>
          </a:p>
          <a:p>
            <a:pPr eaLnBrk="1" hangingPunct="1"/>
            <a:endParaRPr lang="en-CA" sz="800" smtClean="0"/>
          </a:p>
          <a:p>
            <a:pPr eaLnBrk="1" hangingPunct="1"/>
            <a:r>
              <a:rPr lang="en-CA" sz="800" smtClean="0"/>
              <a:t>Conduct and document annual progress reviews of the UNDAF, using the M&amp;E plan as a framework. </a:t>
            </a:r>
          </a:p>
          <a:p>
            <a:pPr eaLnBrk="1" hangingPunct="1"/>
            <a:r>
              <a:rPr lang="en-CA" sz="800" smtClean="0"/>
              <a:t>The UNCT can itself support group members in fulfilling these roles by: </a:t>
            </a:r>
          </a:p>
          <a:p>
            <a:pPr eaLnBrk="1" hangingPunct="1"/>
            <a:r>
              <a:rPr lang="en-CA" sz="800" smtClean="0"/>
              <a:t>1. Recognizing their inter-agency responsibilities in assessing performance at the outcome level; </a:t>
            </a:r>
          </a:p>
          <a:p>
            <a:pPr eaLnBrk="1" hangingPunct="1"/>
            <a:r>
              <a:rPr lang="en-CA" sz="800" smtClean="0"/>
              <a:t>2. Ensuring that UNDAF M&amp;E groups have resources and secretariat support. </a:t>
            </a:r>
          </a:p>
          <a:p>
            <a:pPr eaLnBrk="1" hangingPunct="1"/>
            <a:endParaRPr lang="en-CA" smtClean="0"/>
          </a:p>
        </p:txBody>
      </p:sp>
      <p:sp>
        <p:nvSpPr>
          <p:cNvPr id="11878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6BEF7517-CA73-4ED6-A57E-4D99B05A240E}" type="slidenum">
              <a:rPr lang="en-GB" sz="1200">
                <a:latin typeface="Times New Roman" pitchFamily="18" charset="0"/>
              </a:rPr>
              <a:pPr algn="r"/>
              <a:t>24</a:t>
            </a:fld>
            <a:endParaRPr lang="en-GB" sz="1200">
              <a:latin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Rot="1" noChangeAspect="1" noTextEdit="1"/>
          </p:cNvSpPr>
          <p:nvPr>
            <p:ph type="sldImg"/>
          </p:nvPr>
        </p:nvSpPr>
        <p:spPr>
          <a:xfrm>
            <a:off x="917575" y="744538"/>
            <a:ext cx="4964113" cy="3722687"/>
          </a:xfrm>
          <a:ln/>
        </p:spPr>
      </p:sp>
      <p:sp>
        <p:nvSpPr>
          <p:cNvPr id="120834" name="Rectangle 3"/>
          <p:cNvSpPr>
            <a:spLocks noGrp="1"/>
          </p:cNvSpPr>
          <p:nvPr>
            <p:ph type="body" idx="1"/>
          </p:nvPr>
        </p:nvSpPr>
        <p:spPr>
          <a:xfrm>
            <a:off x="906463" y="4711700"/>
            <a:ext cx="4984750" cy="4470400"/>
          </a:xfrm>
          <a:noFill/>
          <a:ln/>
        </p:spPr>
        <p:txBody>
          <a:bodyPr lIns="91435" tIns="45718" rIns="91435" bIns="45718"/>
          <a:lstStyle/>
          <a:p>
            <a:pPr eaLnBrk="1" hangingPunct="1"/>
            <a:r>
              <a:rPr lang="en-US" smtClean="0"/>
              <a:t>HIDDEN SLIDE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1D8A3C5D-3189-42C6-BEE2-9B07A487C6B7}" type="slidenum">
              <a:rPr lang="en-US" sz="1200"/>
              <a:pPr algn="r"/>
              <a:t>26</a:t>
            </a:fld>
            <a:endParaRPr lang="en-US" sz="1200"/>
          </a:p>
        </p:txBody>
      </p:sp>
      <p:sp>
        <p:nvSpPr>
          <p:cNvPr id="152578" name="Rectangle 2"/>
          <p:cNvSpPr>
            <a:spLocks noGrp="1" noRot="1" noChangeAspect="1" noChangeArrowheads="1" noTextEdit="1"/>
          </p:cNvSpPr>
          <p:nvPr>
            <p:ph type="sldImg"/>
          </p:nvPr>
        </p:nvSpPr>
        <p:spPr>
          <a:xfrm>
            <a:off x="915988" y="744538"/>
            <a:ext cx="4964112" cy="3722687"/>
          </a:xfrm>
          <a:ln/>
        </p:spPr>
      </p:sp>
      <p:sp>
        <p:nvSpPr>
          <p:cNvPr id="152579" name="Rectangle 3"/>
          <p:cNvSpPr>
            <a:spLocks noGrp="1" noChangeArrowheads="1"/>
          </p:cNvSpPr>
          <p:nvPr>
            <p:ph type="body" idx="1"/>
          </p:nvPr>
        </p:nvSpPr>
        <p:spPr>
          <a:xfrm>
            <a:off x="906463" y="4714875"/>
            <a:ext cx="4984750" cy="4467225"/>
          </a:xfrm>
          <a:noFill/>
          <a:ln/>
        </p:spPr>
        <p:txBody>
          <a:bodyPr/>
          <a:lstStyle/>
          <a:p>
            <a:pPr lvl="1" eaLnBrk="1" hangingPunct="1"/>
            <a:r>
              <a:rPr lang="en-CA" smtClean="0">
                <a:cs typeface="Arial" charset="0"/>
              </a:rPr>
              <a:t>HIDDEN SLIDE</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51DF76B6-8B2D-4E47-8F52-D04CE7A7E8B5}" type="slidenum">
              <a:rPr lang="en-US" sz="1200"/>
              <a:pPr algn="r"/>
              <a:t>27</a:t>
            </a:fld>
            <a:endParaRPr lang="en-US" sz="1200"/>
          </a:p>
        </p:txBody>
      </p:sp>
      <p:sp>
        <p:nvSpPr>
          <p:cNvPr id="154626" name="Rectangle 2"/>
          <p:cNvSpPr>
            <a:spLocks noGrp="1" noRot="1" noChangeAspect="1" noChangeArrowheads="1" noTextEdit="1"/>
          </p:cNvSpPr>
          <p:nvPr>
            <p:ph type="sldImg"/>
          </p:nvPr>
        </p:nvSpPr>
        <p:spPr>
          <a:xfrm>
            <a:off x="933450" y="739775"/>
            <a:ext cx="4932363" cy="3698875"/>
          </a:xfrm>
          <a:ln/>
        </p:spPr>
      </p:sp>
      <p:sp>
        <p:nvSpPr>
          <p:cNvPr id="154627" name="Rectangle 3"/>
          <p:cNvSpPr>
            <a:spLocks noGrp="1" noChangeArrowheads="1"/>
          </p:cNvSpPr>
          <p:nvPr>
            <p:ph type="body" idx="1"/>
          </p:nvPr>
        </p:nvSpPr>
        <p:spPr>
          <a:xfrm>
            <a:off x="906463" y="4714875"/>
            <a:ext cx="4984750" cy="4467225"/>
          </a:xfrm>
          <a:noFill/>
          <a:ln/>
        </p:spPr>
        <p:txBody>
          <a:bodyPr/>
          <a:lstStyle/>
          <a:p>
            <a:pPr eaLnBrk="1" hangingPunct="1"/>
            <a:r>
              <a:rPr lang="en-AU" smtClean="0">
                <a:cs typeface="Arial" charset="0"/>
              </a:rPr>
              <a:t>HIDDEN SLIDE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B633716-18C6-4082-9779-2E4F5DE1B266}" type="slidenum">
              <a:rPr lang="en-US" sz="1200"/>
              <a:pPr algn="r"/>
              <a:t>28</a:t>
            </a:fld>
            <a:endParaRPr lang="en-US" sz="1200"/>
          </a:p>
        </p:txBody>
      </p:sp>
      <p:sp>
        <p:nvSpPr>
          <p:cNvPr id="156674" name="Rectangle 2"/>
          <p:cNvSpPr>
            <a:spLocks noGrp="1" noRot="1" noChangeAspect="1" noChangeArrowheads="1" noTextEdit="1"/>
          </p:cNvSpPr>
          <p:nvPr>
            <p:ph type="sldImg"/>
          </p:nvPr>
        </p:nvSpPr>
        <p:spPr>
          <a:xfrm>
            <a:off x="933450" y="739775"/>
            <a:ext cx="4932363" cy="3698875"/>
          </a:xfrm>
          <a:ln/>
        </p:spPr>
      </p:sp>
      <p:sp>
        <p:nvSpPr>
          <p:cNvPr id="156675" name="Rectangle 3"/>
          <p:cNvSpPr>
            <a:spLocks noGrp="1" noChangeArrowheads="1"/>
          </p:cNvSpPr>
          <p:nvPr>
            <p:ph type="body" idx="1"/>
          </p:nvPr>
        </p:nvSpPr>
        <p:spPr>
          <a:xfrm>
            <a:off x="906463" y="4714875"/>
            <a:ext cx="4984750" cy="4467225"/>
          </a:xfrm>
          <a:noFill/>
          <a:ln/>
        </p:spPr>
        <p:txBody>
          <a:bodyPr/>
          <a:lstStyle/>
          <a:p>
            <a:pPr eaLnBrk="1" hangingPunct="1"/>
            <a:r>
              <a:rPr lang="en-AU" smtClean="0">
                <a:cs typeface="Arial" charset="0"/>
              </a:rPr>
              <a:t>HIDDEN SLIDE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488F7912-C52D-4221-AEB2-6560DF9BAF2B}" type="slidenum">
              <a:rPr lang="en-US" sz="1200">
                <a:solidFill>
                  <a:srgbClr val="000000"/>
                </a:solidFill>
              </a:rPr>
              <a:pPr algn="r"/>
              <a:t>29</a:t>
            </a:fld>
            <a:endParaRPr lang="en-US" sz="1200">
              <a:solidFill>
                <a:srgbClr val="000000"/>
              </a:solidFill>
            </a:endParaRPr>
          </a:p>
        </p:txBody>
      </p:sp>
      <p:sp>
        <p:nvSpPr>
          <p:cNvPr id="164866" name="Rectangle 2"/>
          <p:cNvSpPr>
            <a:spLocks noGrp="1" noRot="1" noChangeAspect="1" noChangeArrowheads="1" noTextEdit="1"/>
          </p:cNvSpPr>
          <p:nvPr>
            <p:ph type="sldImg"/>
          </p:nvPr>
        </p:nvSpPr>
        <p:spPr>
          <a:xfrm>
            <a:off x="747713" y="508000"/>
            <a:ext cx="5183187" cy="3887788"/>
          </a:xfrm>
          <a:ln/>
        </p:spPr>
      </p:sp>
      <p:sp>
        <p:nvSpPr>
          <p:cNvPr id="164867" name="Rectangle 3"/>
          <p:cNvSpPr>
            <a:spLocks noGrp="1" noChangeArrowheads="1"/>
          </p:cNvSpPr>
          <p:nvPr>
            <p:ph type="body" idx="1"/>
          </p:nvPr>
        </p:nvSpPr>
        <p:spPr>
          <a:xfrm>
            <a:off x="471488" y="4806950"/>
            <a:ext cx="5781675" cy="4144963"/>
          </a:xfrm>
          <a:noFill/>
          <a:ln/>
        </p:spPr>
        <p:txBody>
          <a:bodyPr/>
          <a:lstStyle/>
          <a:p>
            <a:pPr eaLnBrk="1" hangingPunct="1"/>
            <a:r>
              <a:rPr lang="en-AU" sz="1400" smtClean="0">
                <a:cs typeface="Arial" charset="0"/>
              </a:rPr>
              <a:t>HIDDEN SLIDE</a:t>
            </a:r>
          </a:p>
          <a:p>
            <a:pPr eaLnBrk="1" hangingPunct="1"/>
            <a:endParaRPr lang="en-AU" sz="1400" smtClean="0">
              <a:cs typeface="Arial" charset="0"/>
            </a:endParaRPr>
          </a:p>
          <a:p>
            <a:pPr eaLnBrk="1" hangingPunct="1"/>
            <a:r>
              <a:rPr lang="en-AU" sz="900" smtClean="0">
                <a:cs typeface="Arial" charset="0"/>
              </a:rPr>
              <a:t>Debriefing</a:t>
            </a:r>
          </a:p>
          <a:p>
            <a:pPr eaLnBrk="1" hangingPunct="1"/>
            <a:r>
              <a:rPr lang="en-GB" sz="900" smtClean="0">
                <a:cs typeface="Arial" charset="0"/>
              </a:rPr>
              <a:t>- Reveal Assumptions #1 and #2 between the output and outcome, and ask the participants for their opinions</a:t>
            </a:r>
          </a:p>
          <a:p>
            <a:pPr eaLnBrk="1" hangingPunct="1"/>
            <a:r>
              <a:rPr lang="en-GB" sz="900" smtClean="0">
                <a:cs typeface="Arial" charset="0"/>
              </a:rPr>
              <a:t>- Assumption #1 is not a good one. Why? The condition being assumed (“that the market for products already exists”) is a </a:t>
            </a:r>
            <a:r>
              <a:rPr lang="en-GB" sz="900" b="1" smtClean="0">
                <a:cs typeface="Arial" charset="0"/>
              </a:rPr>
              <a:t>fatal</a:t>
            </a:r>
            <a:r>
              <a:rPr lang="en-GB" sz="900" smtClean="0">
                <a:cs typeface="Arial" charset="0"/>
              </a:rPr>
              <a:t> one – ie. it is absolutely essential for the sustainability of the programme, and should have been assessed before the programme started. </a:t>
            </a:r>
          </a:p>
          <a:p>
            <a:pPr eaLnBrk="1" hangingPunct="1"/>
            <a:r>
              <a:rPr lang="en-GB" sz="900" smtClean="0">
                <a:cs typeface="Arial" charset="0"/>
              </a:rPr>
              <a:t>- Ask participants, “What could be done to address this situation during the programme design phase?” OR  “What should the programme staff do to address this possible fatal assumption?” </a:t>
            </a:r>
          </a:p>
          <a:p>
            <a:pPr eaLnBrk="1" hangingPunct="1"/>
            <a:r>
              <a:rPr lang="en-GB" sz="900" smtClean="0">
                <a:cs typeface="Arial" charset="0"/>
              </a:rPr>
              <a:t>A good answer is “Conduct market surveys during the planning phase to assess demand for the anticipated products and services generated by the micro-projects”</a:t>
            </a:r>
            <a:endParaRPr lang="en-GB" sz="900" b="1" smtClean="0">
              <a:cs typeface="Arial" charset="0"/>
            </a:endParaRPr>
          </a:p>
          <a:p>
            <a:pPr eaLnBrk="1" hangingPunct="1"/>
            <a:r>
              <a:rPr lang="en-GB" sz="900" b="1" smtClean="0">
                <a:cs typeface="Arial" charset="0"/>
              </a:rPr>
              <a:t>A key point here is that assumptions help to reveal gaps in our logic of results – by adding additional results, we can make a programme design less risky </a:t>
            </a:r>
            <a:endParaRPr lang="en-GB" sz="900" smtClean="0">
              <a:cs typeface="Arial" charset="0"/>
            </a:endParaRPr>
          </a:p>
          <a:p>
            <a:pPr eaLnBrk="1" hangingPunct="1"/>
            <a:r>
              <a:rPr lang="en-GB" sz="900" smtClean="0">
                <a:cs typeface="Arial" charset="0"/>
              </a:rPr>
              <a:t>- Assumption #2 is a relatively good one. The key word in the assumption is “</a:t>
            </a:r>
            <a:r>
              <a:rPr lang="en-GB" sz="900" b="1" smtClean="0">
                <a:cs typeface="Arial" charset="0"/>
              </a:rPr>
              <a:t>planned</a:t>
            </a:r>
            <a:r>
              <a:rPr lang="en-GB" sz="900" smtClean="0">
                <a:cs typeface="Arial" charset="0"/>
              </a:rPr>
              <a:t>” – ie. government </a:t>
            </a:r>
            <a:r>
              <a:rPr lang="en-GB" sz="900" u="sng" smtClean="0">
                <a:cs typeface="Arial" charset="0"/>
              </a:rPr>
              <a:t>is</a:t>
            </a:r>
            <a:r>
              <a:rPr lang="en-GB" sz="900" smtClean="0">
                <a:cs typeface="Arial" charset="0"/>
              </a:rPr>
              <a:t> committed to disburse the financial credits. It can be verified with partners or in planning documents. But it still remains outside the control of the programme and so needs an assumption.</a:t>
            </a:r>
          </a:p>
          <a:p>
            <a:pPr eaLnBrk="1" hangingPunct="1"/>
            <a:r>
              <a:rPr lang="en-GB" sz="900" smtClean="0">
                <a:cs typeface="Arial" charset="0"/>
              </a:rPr>
              <a:t>- Reveal Assumption #3 between the outcome and impact, and again ask for feedback.</a:t>
            </a:r>
          </a:p>
          <a:p>
            <a:pPr eaLnBrk="1" hangingPunct="1"/>
            <a:r>
              <a:rPr lang="en-GB" sz="900" smtClean="0">
                <a:cs typeface="Arial" charset="0"/>
              </a:rPr>
              <a:t>- It could be good or bad depending on the perceptions of participants. There is no clear right answer in this example</a:t>
            </a:r>
          </a:p>
          <a:p>
            <a:pPr eaLnBrk="1" hangingPunct="1"/>
            <a:r>
              <a:rPr lang="en-GB" sz="900" smtClean="0">
                <a:cs typeface="Arial" charset="0"/>
              </a:rPr>
              <a:t>- On one hand, this condition about the use of revenue at family level could be addressed by including other behavioural change outcomes related to family knowledge about the need to spend scarce resources on basic needs like school fees. It would also be possible to target women’s associations and cooperatives specifically for the preferential credits </a:t>
            </a:r>
          </a:p>
          <a:p>
            <a:pPr eaLnBrk="1" hangingPunct="1"/>
            <a:r>
              <a:rPr lang="en-GB" sz="900" smtClean="0">
                <a:cs typeface="Arial" charset="0"/>
              </a:rPr>
              <a:t>- On the other hand, no amount of awareness-raising can fully control individual behaviours – there has to be a level of trust that families will do the right thing, and so the assumption is a necessary one.</a:t>
            </a:r>
            <a:endParaRPr lang="en-AU" sz="900" smtClean="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xfrm>
            <a:off x="915988" y="744538"/>
            <a:ext cx="4964112" cy="3722687"/>
          </a:xfrm>
          <a:ln/>
        </p:spPr>
      </p:sp>
      <p:sp>
        <p:nvSpPr>
          <p:cNvPr id="50178"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b="1" i="1" smtClean="0"/>
              <a:t>RBM Handbook, p.19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Outcomes </a:t>
            </a:r>
            <a:r>
              <a:rPr lang="en-CA" sz="800" smtClean="0"/>
              <a:t>describe the intended changes in development conditions resulting from UNCT cooperation. They relate to changes in institutional performance or behaviour among individuals or groups as viewed through a human rights-based approach lens. Achievement of outcomes depends critically on the commitment and actions of stakeholders, as well as on results to be achieved by government and partners outside the UNDAF. </a:t>
            </a:r>
          </a:p>
          <a:p>
            <a:pPr eaLnBrk="1" hangingPunct="1"/>
            <a:endParaRPr lang="en-CA" sz="800" smtClean="0"/>
          </a:p>
          <a:p>
            <a:pPr eaLnBrk="1" hangingPunct="1"/>
            <a:r>
              <a:rPr lang="en-CA" sz="800" smtClean="0"/>
              <a:t>UNDAF outcomes are the collective strategic results for UN system cooperation at the country level, intended to support achievement of national priorities. UNDAF outcomes should be specific, strategic and clearly contribute to national priorities, and must also be linked to and supported by programme or project outputs. Outputs should be linked to those accountable for them and the results chain should have a much stronger internal logic. Indicators should also help to measure UNDAF outcomes on a regular basis so that decision-making is informed by relevant data. </a:t>
            </a:r>
          </a:p>
          <a:p>
            <a:pPr eaLnBrk="1" hangingPunct="1"/>
            <a:endParaRPr lang="en-CA" sz="800" smtClean="0"/>
          </a:p>
          <a:p>
            <a:pPr eaLnBrk="1" hangingPunct="1"/>
            <a:r>
              <a:rPr lang="en-CA" sz="800" smtClean="0"/>
              <a:t>Indicators are necessary to measure achievement of the outcomes and outputs. More detailed guidance on how to develop outcome and output statements is available in the technical briefs for outcomes and outputs. </a:t>
            </a:r>
            <a:endParaRPr lang="en-US" altLang="ja-JP" sz="800" smtClean="0"/>
          </a:p>
          <a:p>
            <a:pPr eaLnBrk="1" hangingPunct="1">
              <a:spcAft>
                <a:spcPct val="55000"/>
              </a:spcAft>
              <a:buClr>
                <a:srgbClr val="006699"/>
              </a:buClr>
              <a:buFont typeface="Wingdings" pitchFamily="2" charset="2"/>
              <a:buNone/>
            </a:pPr>
            <a:endParaRPr lang="en-US" altLang="ja-JP" sz="800" smtClean="0"/>
          </a:p>
          <a:p>
            <a:pPr eaLnBrk="1" hangingPunct="1"/>
            <a:endParaRPr lang="en-CA" sz="800" smtClean="0"/>
          </a:p>
        </p:txBody>
      </p:sp>
      <p:sp>
        <p:nvSpPr>
          <p:cNvPr id="501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C7463C86-2D89-42DB-9F48-3521026EEF64}" type="slidenum">
              <a:rPr lang="en-GB" sz="1200">
                <a:latin typeface="Times New Roman" pitchFamily="18" charset="0"/>
              </a:rPr>
              <a:pPr algn="r"/>
              <a:t>3</a:t>
            </a:fld>
            <a:endParaRPr lang="en-GB" sz="1200">
              <a:latin typeface="Times New Roman" pitchFamily="18"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265B29B4-167B-478D-9FB0-BB812BE064C7}" type="slidenum">
              <a:rPr lang="en-GB" sz="1200"/>
              <a:pPr algn="r"/>
              <a:t>30</a:t>
            </a:fld>
            <a:endParaRPr lang="en-GB" sz="1200"/>
          </a:p>
        </p:txBody>
      </p:sp>
      <p:sp>
        <p:nvSpPr>
          <p:cNvPr id="160770" name="Slide Image Placeholder 1"/>
          <p:cNvSpPr>
            <a:spLocks noGrp="1" noRot="1" noChangeAspect="1" noTextEdit="1"/>
          </p:cNvSpPr>
          <p:nvPr>
            <p:ph type="sldImg"/>
          </p:nvPr>
        </p:nvSpPr>
        <p:spPr>
          <a:xfrm>
            <a:off x="917575" y="744538"/>
            <a:ext cx="4962525" cy="3722687"/>
          </a:xfrm>
          <a:ln/>
        </p:spPr>
      </p:sp>
      <p:sp>
        <p:nvSpPr>
          <p:cNvPr id="160771" name="Notes Placeholder 2"/>
          <p:cNvSpPr>
            <a:spLocks noGrp="1"/>
          </p:cNvSpPr>
          <p:nvPr>
            <p:ph type="body" idx="1"/>
          </p:nvPr>
        </p:nvSpPr>
        <p:spPr>
          <a:xfrm>
            <a:off x="906463" y="4714875"/>
            <a:ext cx="4984750" cy="4467225"/>
          </a:xfrm>
          <a:noFill/>
          <a:ln/>
        </p:spPr>
        <p:txBody>
          <a:bodyPr lIns="91427" tIns="45713" rIns="91427" bIns="45713"/>
          <a:lstStyle/>
          <a:p>
            <a:pPr eaLnBrk="1" hangingPunct="1"/>
            <a:r>
              <a:rPr lang="en-US" sz="800" smtClean="0">
                <a:cs typeface="Arial" charset="0"/>
              </a:rPr>
              <a:t>HIDDEN SLIDE</a:t>
            </a:r>
          </a:p>
          <a:p>
            <a:pPr eaLnBrk="1" hangingPunct="1"/>
            <a:endParaRPr lang="en-US" sz="800" smtClean="0">
              <a:cs typeface="Arial" charset="0"/>
            </a:endParaRPr>
          </a:p>
          <a:p>
            <a:pPr eaLnBrk="1" hangingPunct="1"/>
            <a:r>
              <a:rPr lang="en-US" sz="800" smtClean="0">
                <a:cs typeface="Arial" charset="0"/>
              </a:rPr>
              <a:t>Option 1A. This and the next slide describe visually the differences in the Results Matrix described in slide 20.</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lnSpc>
                <a:spcPct val="80000"/>
              </a:lnSpc>
              <a:spcBef>
                <a:spcPts val="0"/>
              </a:spcBef>
              <a:spcAft>
                <a:spcPts val="0"/>
              </a:spcAft>
              <a:buClr>
                <a:srgbClr val="006699"/>
              </a:buClr>
              <a:buFont typeface="Wingdings" pitchFamily="2" charset="2"/>
              <a:buChar char="§"/>
              <a:defRPr/>
            </a:pPr>
            <a:fld id="{C46F2F1E-147A-4BA3-8C09-C3EA05042C8C}" type="slidenum">
              <a:rPr lang="en-US" sz="1200" b="1">
                <a:latin typeface="+mn-lt"/>
              </a:rPr>
              <a:pPr algn="r" fontAlgn="auto">
                <a:lnSpc>
                  <a:spcPct val="80000"/>
                </a:lnSpc>
                <a:spcBef>
                  <a:spcPts val="0"/>
                </a:spcBef>
                <a:spcAft>
                  <a:spcPts val="0"/>
                </a:spcAft>
                <a:buClr>
                  <a:srgbClr val="006699"/>
                </a:buClr>
                <a:buFont typeface="Wingdings" pitchFamily="2" charset="2"/>
                <a:buChar char="§"/>
                <a:defRPr/>
              </a:pPr>
              <a:t>30</a:t>
            </a:fld>
            <a:endParaRPr lang="en-US" sz="1200" b="1" dirty="0">
              <a:latin typeface="+mn-lt"/>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E28711A9-D3D6-4F86-B9C3-EC47B8EC64D9}" type="slidenum">
              <a:rPr lang="en-GB" sz="1200"/>
              <a:pPr algn="r"/>
              <a:t>31</a:t>
            </a:fld>
            <a:endParaRPr lang="en-GB" sz="1200"/>
          </a:p>
        </p:txBody>
      </p:sp>
      <p:sp>
        <p:nvSpPr>
          <p:cNvPr id="162818" name="Slide Image Placeholder 1"/>
          <p:cNvSpPr>
            <a:spLocks noGrp="1" noRot="1" noChangeAspect="1" noTextEdit="1"/>
          </p:cNvSpPr>
          <p:nvPr>
            <p:ph type="sldImg"/>
          </p:nvPr>
        </p:nvSpPr>
        <p:spPr>
          <a:xfrm>
            <a:off x="917575" y="744538"/>
            <a:ext cx="4962525" cy="3722687"/>
          </a:xfrm>
          <a:ln/>
        </p:spPr>
      </p:sp>
      <p:sp>
        <p:nvSpPr>
          <p:cNvPr id="162819" name="Notes Placeholder 2"/>
          <p:cNvSpPr>
            <a:spLocks noGrp="1"/>
          </p:cNvSpPr>
          <p:nvPr>
            <p:ph type="body" idx="1"/>
          </p:nvPr>
        </p:nvSpPr>
        <p:spPr>
          <a:xfrm>
            <a:off x="906463" y="4714875"/>
            <a:ext cx="4984750" cy="4467225"/>
          </a:xfrm>
          <a:noFill/>
          <a:ln/>
        </p:spPr>
        <p:txBody>
          <a:bodyPr lIns="91427" tIns="45713" rIns="91427" bIns="45713"/>
          <a:lstStyle/>
          <a:p>
            <a:pPr eaLnBrk="1" hangingPunct="1"/>
            <a:r>
              <a:rPr lang="en-US" sz="800" smtClean="0">
                <a:cs typeface="Arial" charset="0"/>
              </a:rPr>
              <a:t>HIDDEN SLIDE</a:t>
            </a:r>
          </a:p>
          <a:p>
            <a:pPr eaLnBrk="1" hangingPunct="1"/>
            <a:endParaRPr lang="en-US" sz="800" smtClean="0">
              <a:cs typeface="Arial" charset="0"/>
            </a:endParaRPr>
          </a:p>
          <a:p>
            <a:pPr eaLnBrk="1" hangingPunct="1"/>
            <a:r>
              <a:rPr lang="en-US" sz="800" smtClean="0">
                <a:cs typeface="Arial" charset="0"/>
              </a:rPr>
              <a:t>Option 1 B. This and the last slide describe visually the differences in the Results Matrix described in slide 20.</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lnSpc>
                <a:spcPct val="80000"/>
              </a:lnSpc>
              <a:spcBef>
                <a:spcPts val="0"/>
              </a:spcBef>
              <a:spcAft>
                <a:spcPts val="0"/>
              </a:spcAft>
              <a:buClr>
                <a:srgbClr val="006699"/>
              </a:buClr>
              <a:buFont typeface="Wingdings" pitchFamily="2" charset="2"/>
              <a:buChar char="§"/>
              <a:defRPr/>
            </a:pPr>
            <a:fld id="{44EE3B0D-E163-4C77-95C9-00FA723804CB}" type="slidenum">
              <a:rPr lang="en-US" sz="1200" b="1">
                <a:latin typeface="+mn-lt"/>
              </a:rPr>
              <a:pPr algn="r" fontAlgn="auto">
                <a:lnSpc>
                  <a:spcPct val="80000"/>
                </a:lnSpc>
                <a:spcBef>
                  <a:spcPts val="0"/>
                </a:spcBef>
                <a:spcAft>
                  <a:spcPts val="0"/>
                </a:spcAft>
                <a:buClr>
                  <a:srgbClr val="006699"/>
                </a:buClr>
                <a:buFont typeface="Wingdings" pitchFamily="2" charset="2"/>
                <a:buChar char="§"/>
                <a:defRPr/>
              </a:pPr>
              <a:t>31</a:t>
            </a:fld>
            <a:endParaRPr lang="en-US" sz="1200" b="1" dirty="0">
              <a:latin typeface="+mn-l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7E224F77-D936-41C8-B91A-6C1DAEB4EF1D}" type="slidenum">
              <a:rPr lang="en-US" sz="1200"/>
              <a:pPr algn="r"/>
              <a:t>32</a:t>
            </a:fld>
            <a:endParaRPr lang="en-US" sz="1200"/>
          </a:p>
        </p:txBody>
      </p:sp>
      <p:sp>
        <p:nvSpPr>
          <p:cNvPr id="165890" name="Rectangle 2"/>
          <p:cNvSpPr>
            <a:spLocks noGrp="1" noRot="1" noChangeAspect="1" noChangeArrowheads="1" noTextEdit="1"/>
          </p:cNvSpPr>
          <p:nvPr>
            <p:ph type="sldImg"/>
          </p:nvPr>
        </p:nvSpPr>
        <p:spPr>
          <a:xfrm>
            <a:off x="915988" y="744538"/>
            <a:ext cx="4964112" cy="3722687"/>
          </a:xfrm>
          <a:ln/>
        </p:spPr>
      </p:sp>
      <p:sp>
        <p:nvSpPr>
          <p:cNvPr id="165891" name="Rectangle 3"/>
          <p:cNvSpPr>
            <a:spLocks noGrp="1" noChangeArrowheads="1"/>
          </p:cNvSpPr>
          <p:nvPr>
            <p:ph type="body" idx="1"/>
          </p:nvPr>
        </p:nvSpPr>
        <p:spPr>
          <a:xfrm>
            <a:off x="906463" y="4714875"/>
            <a:ext cx="4984750" cy="4467225"/>
          </a:xfrm>
          <a:noFill/>
          <a:ln/>
        </p:spPr>
        <p:txBody>
          <a:bodyPr/>
          <a:lstStyle/>
          <a:p>
            <a:pPr eaLnBrk="1" hangingPunct="1"/>
            <a:r>
              <a:rPr lang="en-CA" smtClean="0">
                <a:cs typeface="Arial" charset="0"/>
              </a:rPr>
              <a:t>HIDDEN SLIDE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CF7A68D3-0BF9-41DD-B1C1-9329CC3098D8}" type="slidenum">
              <a:rPr lang="en-GB" sz="1200">
                <a:latin typeface="Times New Roman" pitchFamily="18" charset="0"/>
              </a:rPr>
              <a:pPr algn="r"/>
              <a:t>4</a:t>
            </a:fld>
            <a:endParaRPr lang="en-GB" sz="1200">
              <a:latin typeface="Times New Roman" pitchFamily="18" charset="0"/>
            </a:endParaRPr>
          </a:p>
        </p:txBody>
      </p:sp>
      <p:sp>
        <p:nvSpPr>
          <p:cNvPr id="52226" name="Rectangle 2"/>
          <p:cNvSpPr>
            <a:spLocks noGrp="1" noRot="1" noChangeAspect="1" noChangeArrowheads="1" noTextEdit="1"/>
          </p:cNvSpPr>
          <p:nvPr>
            <p:ph type="sldImg"/>
          </p:nvPr>
        </p:nvSpPr>
        <p:spPr>
          <a:xfrm>
            <a:off x="915988" y="744538"/>
            <a:ext cx="4964112" cy="3722687"/>
          </a:xfrm>
          <a:ln/>
        </p:spPr>
      </p:sp>
      <p:sp>
        <p:nvSpPr>
          <p:cNvPr id="52227" name="Rectangle 3"/>
          <p:cNvSpPr>
            <a:spLocks noGrp="1" noChangeArrowheads="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b="1" i="1" smtClean="0"/>
          </a:p>
          <a:p>
            <a:pPr eaLnBrk="1" hangingPunct="1"/>
            <a:r>
              <a:rPr lang="en-CA" sz="800" b="1" i="1" smtClean="0"/>
              <a:t>RBM Handbook, p.19 </a:t>
            </a:r>
            <a:r>
              <a:rPr lang="en-CA" sz="800" b="1" smtClean="0"/>
              <a:t>THIS HANDBOOK IS STILL IN DRAFT VERSION AND NOT YET AVAILABLE FOR DISTRIBUTION – THIS NOTE IS FOR FACILITATORS REFERENCE ONLY</a:t>
            </a:r>
            <a:endParaRPr lang="en-CA" sz="800" b="1" i="1" smtClean="0"/>
          </a:p>
          <a:p>
            <a:pPr eaLnBrk="1" hangingPunct="1"/>
            <a:endParaRPr lang="en-CA" sz="800" b="1" i="1" smtClean="0"/>
          </a:p>
          <a:p>
            <a:pPr eaLnBrk="1" hangingPunct="1"/>
            <a:r>
              <a:rPr lang="en-CA" sz="800" b="1" smtClean="0"/>
              <a:t>Outputs </a:t>
            </a:r>
            <a:r>
              <a:rPr lang="en-CA" sz="800" smtClean="0"/>
              <a:t>are changes in skills or abilities, or the availability of new products and services that must be achieved with the resources provided and within the time-period specified. Outputs are the level of result where the clear comparative advantages of individual agencies emerge and where accountability is clearest. </a:t>
            </a:r>
          </a:p>
          <a:p>
            <a:pPr eaLnBrk="1" hangingPunct="1">
              <a:spcAft>
                <a:spcPct val="55000"/>
              </a:spcAft>
              <a:buClr>
                <a:srgbClr val="006699"/>
              </a:buClr>
              <a:buFont typeface="Wingdings" pitchFamily="2" charset="2"/>
              <a:buNone/>
            </a:pPr>
            <a:r>
              <a:rPr lang="en-US" altLang="ja-JP" sz="800" smtClean="0"/>
              <a:t>- Outputs are where the specific comparative advantages of different agencies emerge</a:t>
            </a:r>
          </a:p>
          <a:p>
            <a:pPr eaLnBrk="1" hangingPunct="1"/>
            <a:r>
              <a:rPr lang="en-US" altLang="ja-JP" sz="800" smtClean="0"/>
              <a:t>- Outputs are not completed activities – they are changes that result from the completion of a set of activities: Policy analysis, Training, Workshops, Surveys – these are activities. The outputs are the new skills, abilities, products or services, that result from a combination of activities.</a:t>
            </a:r>
          </a:p>
          <a:p>
            <a:pPr eaLnBrk="1" hangingPunct="1"/>
            <a:endParaRPr lang="en-US" altLang="ja-JP" sz="800" smtClean="0"/>
          </a:p>
          <a:p>
            <a:pPr eaLnBrk="1" hangingPunct="1"/>
            <a:r>
              <a:rPr lang="en-CA" sz="800" smtClean="0"/>
              <a:t>Indicators are necessary to measure achievement of the outcomes and outputs. More detailed guidance on how to develop outcome and output statements is available in the technical briefs for outcomes and outputs. </a:t>
            </a:r>
            <a:endParaRPr lang="en-US" altLang="ja-JP" sz="800" smtClean="0"/>
          </a:p>
          <a:p>
            <a:pPr eaLnBrk="1" hangingPunct="1">
              <a:spcAft>
                <a:spcPct val="55000"/>
              </a:spcAft>
              <a:buClr>
                <a:srgbClr val="006699"/>
              </a:buClr>
              <a:buFont typeface="Wingdings" pitchFamily="2" charset="2"/>
              <a:buNone/>
            </a:pPr>
            <a:endParaRPr lang="en-US" altLang="ja-JP" sz="800" smtClean="0"/>
          </a:p>
          <a:p>
            <a:pPr eaLnBrk="1" hangingPunct="1"/>
            <a:r>
              <a:rPr lang="en-US" altLang="ja-JP" sz="800" smtClean="0"/>
              <a:t> </a:t>
            </a:r>
            <a:endParaRPr lang="en-U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1EBEA805-1BDA-43FF-B9A4-CFEFB5B832E7}" type="slidenum">
              <a:rPr lang="en-GB" sz="1200">
                <a:latin typeface="Times New Roman" pitchFamily="18" charset="0"/>
              </a:rPr>
              <a:pPr algn="r"/>
              <a:t>5</a:t>
            </a:fld>
            <a:endParaRPr lang="en-GB" sz="1200">
              <a:latin typeface="Times New Roman" pitchFamily="18" charset="0"/>
            </a:endParaRPr>
          </a:p>
        </p:txBody>
      </p:sp>
      <p:sp>
        <p:nvSpPr>
          <p:cNvPr id="54274" name="Slide Image Placeholder 1"/>
          <p:cNvSpPr>
            <a:spLocks noGrp="1" noRot="1" noChangeAspect="1" noTextEdit="1"/>
          </p:cNvSpPr>
          <p:nvPr>
            <p:ph type="sldImg"/>
          </p:nvPr>
        </p:nvSpPr>
        <p:spPr>
          <a:xfrm>
            <a:off x="2227263" y="420688"/>
            <a:ext cx="2122487" cy="1592262"/>
          </a:xfrm>
          <a:ln/>
        </p:spPr>
      </p:sp>
      <p:sp>
        <p:nvSpPr>
          <p:cNvPr id="54275" name="Notes Placeholder 2"/>
          <p:cNvSpPr>
            <a:spLocks noGrp="1"/>
          </p:cNvSpPr>
          <p:nvPr>
            <p:ph type="body" idx="1"/>
          </p:nvPr>
        </p:nvSpPr>
        <p:spPr>
          <a:xfrm>
            <a:off x="390525" y="2032000"/>
            <a:ext cx="6091238" cy="7004050"/>
          </a:xfrm>
          <a:noFill/>
          <a:ln/>
        </p:spPr>
        <p:txBody>
          <a:bodyPr lIns="91427" tIns="45713" rIns="91427" bIns="45713"/>
          <a:lstStyle/>
          <a:p>
            <a:pPr eaLnBrk="1" hangingPunct="1"/>
            <a:r>
              <a:rPr lang="en-US" sz="800" smtClean="0"/>
              <a:t>Before the training ascertain whether the UNCT has taken a decision on which of option 1A or 1B they will use. If a decision has been taken, show the appropriate version. </a:t>
            </a:r>
            <a:r>
              <a:rPr lang="en-US" sz="800" b="1" smtClean="0"/>
              <a:t>See note on pros and cons of the different options.</a:t>
            </a:r>
          </a:p>
          <a:p>
            <a:pPr eaLnBrk="1" hangingPunct="1"/>
            <a:r>
              <a:rPr lang="en-US" sz="800" b="1" i="1" smtClean="0"/>
              <a:t>From UNDAF Guidelines, p15-16</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r>
              <a:rPr lang="en-US" sz="800" b="1" smtClean="0"/>
              <a:t>UNDAF Option 1A. </a:t>
            </a:r>
          </a:p>
          <a:p>
            <a:pPr eaLnBrk="1" hangingPunct="1"/>
            <a:r>
              <a:rPr lang="en-CA" sz="800" smtClean="0"/>
              <a:t>If a UNCT chooses </a:t>
            </a:r>
            <a:r>
              <a:rPr lang="en-CA" sz="800" b="1" smtClean="0"/>
              <a:t>Option 1a</a:t>
            </a:r>
            <a:r>
              <a:rPr lang="en-CA" sz="800" smtClean="0"/>
              <a:t>, it may prepare an UNDAF Action Plan or a similar common operational plan reflecting the outputs that contribute to the outcomes of the UNDAF. The results chain would then be: </a:t>
            </a:r>
          </a:p>
          <a:p>
            <a:pPr eaLnBrk="1" hangingPunct="1"/>
            <a:r>
              <a:rPr lang="en-CA" sz="800" smtClean="0"/>
              <a:t>Outcomes (UNDAF) ← Outputs &amp; Key Actions (UNDAF Action Plan) ← Activities (Annual Work Plans). </a:t>
            </a:r>
          </a:p>
          <a:p>
            <a:pPr eaLnBrk="1" hangingPunct="1"/>
            <a:r>
              <a:rPr lang="en-CA" sz="800" smtClean="0"/>
              <a:t>If the UNCT is not preparing an UNDAF Action Plan or a similar common operational plan, then it must ensure the flow of the results chain through: </a:t>
            </a:r>
          </a:p>
          <a:p>
            <a:pPr eaLnBrk="1" hangingPunct="1"/>
            <a:r>
              <a:rPr lang="en-CA" sz="800" smtClean="0"/>
              <a:t>Outcomes (UNDAF) ← Outputs, Key Actions &amp; Activities (Agency-specific bi-annual and annual work plans; CPAPs; Joint Programmes; Project Documents). </a:t>
            </a:r>
          </a:p>
          <a:p>
            <a:pPr eaLnBrk="1" hangingPunct="1"/>
            <a:r>
              <a:rPr lang="en-CA" sz="800" smtClean="0"/>
              <a:t>The inter-agency groups responsible for M&amp;E ensure that the output level contributions of all agencies to the outcomes of the UNDAF are captured, monitored and reported on. </a:t>
            </a:r>
            <a:endParaRPr lang="en-CA" sz="800" b="1" smtClean="0"/>
          </a:p>
          <a:p>
            <a:pPr eaLnBrk="1" hangingPunct="1"/>
            <a:r>
              <a:rPr lang="en-US" sz="800" u="sng" smtClean="0"/>
              <a:t>Key Benefits:</a:t>
            </a:r>
            <a:endParaRPr lang="en-CA" sz="800" smtClean="0"/>
          </a:p>
          <a:p>
            <a:pPr eaLnBrk="1" hangingPunct="1"/>
            <a:r>
              <a:rPr lang="en-US" sz="800" b="1" smtClean="0"/>
              <a:t>Strategic focus</a:t>
            </a:r>
            <a:r>
              <a:rPr lang="en-US" sz="800" smtClean="0"/>
              <a:t>: By keeping the UNDAF results matrix at the outcome level, the UNCT can present its collective strategic priorities and niche in the country more clearly. </a:t>
            </a:r>
            <a:endParaRPr lang="en-CA" sz="800" smtClean="0"/>
          </a:p>
          <a:p>
            <a:pPr eaLnBrk="1" hangingPunct="1"/>
            <a:r>
              <a:rPr lang="en-US" sz="800" b="1" smtClean="0"/>
              <a:t>Accountability</a:t>
            </a:r>
            <a:r>
              <a:rPr lang="en-US" sz="800" smtClean="0"/>
              <a:t>: With introduction of the UNDAF Progress Report, UNCTs are increasingly being held accountable for their contribution to results at the UNDAF outcome level in addition to outputs, regardless of where they are reflected. A stronger focus on outcomes in the UNDAF supports this shift in accountability.</a:t>
            </a:r>
            <a:endParaRPr lang="en-CA" sz="800" smtClean="0"/>
          </a:p>
          <a:p>
            <a:pPr eaLnBrk="1" hangingPunct="1"/>
            <a:r>
              <a:rPr lang="en-US" sz="800" b="1" smtClean="0"/>
              <a:t>Concise format</a:t>
            </a:r>
            <a:r>
              <a:rPr lang="en-US" sz="800" smtClean="0"/>
              <a:t>: Focus on outcomes facilitates a lean UNDAF results matrix. The UNCT’s strategic priorities, including key indicators, risks and assumptions, role of partners and required resources will be accessible in just a few pages.</a:t>
            </a:r>
            <a:endParaRPr lang="en-CA" sz="800" smtClean="0"/>
          </a:p>
          <a:p>
            <a:pPr eaLnBrk="1" hangingPunct="1"/>
            <a:r>
              <a:rPr lang="en-US" sz="800" b="1" smtClean="0"/>
              <a:t>Validity: </a:t>
            </a:r>
            <a:r>
              <a:rPr lang="en-US" sz="800" smtClean="0"/>
              <a:t>Since outcomes usually do not change, the UNDAF remains valid as the UNCT’s strategy for the entire programming cycle and does not need to be updated annually.</a:t>
            </a:r>
            <a:endParaRPr lang="en-CA" sz="800" smtClean="0"/>
          </a:p>
          <a:p>
            <a:pPr eaLnBrk="1" hangingPunct="1"/>
            <a:r>
              <a:rPr lang="en-US" sz="800" u="sng" smtClean="0"/>
              <a:t>Issues to consider:</a:t>
            </a:r>
            <a:endParaRPr lang="en-CA" sz="800" smtClean="0"/>
          </a:p>
          <a:p>
            <a:pPr eaLnBrk="1" hangingPunct="1"/>
            <a:r>
              <a:rPr lang="en-US" sz="800" b="1" smtClean="0"/>
              <a:t>No substitute for outputs</a:t>
            </a:r>
            <a:r>
              <a:rPr lang="en-US" sz="800" smtClean="0"/>
              <a:t>: The UNCT still has to develop the next level of results, namely outputs, which then need to be specified in an UNDAF Action Plan, agency CPAPs or equivalent. </a:t>
            </a:r>
            <a:endParaRPr lang="en-CA" sz="800" smtClean="0"/>
          </a:p>
          <a:p>
            <a:pPr eaLnBrk="1" hangingPunct="1"/>
            <a:r>
              <a:rPr lang="en-US" sz="800" b="1" smtClean="0"/>
              <a:t>No substitute for prioritization</a:t>
            </a:r>
            <a:r>
              <a:rPr lang="en-US" sz="800" smtClean="0"/>
              <a:t>: A shorter results matrix at outcome level is – by itself – no guarantee for a strategic UNDAF. It is critical that UNCTs rigorously prioritize results at all levels – outcomes, outputs, and activities – and limit outputs and indicators to a manageable number, regardless of whether they are contained in the UNDAF, the UNDAF Action Plan or CPAPs.</a:t>
            </a:r>
            <a:endParaRPr lang="en-CA" sz="800" smtClean="0"/>
          </a:p>
          <a:p>
            <a:pPr eaLnBrk="1" hangingPunct="1"/>
            <a:r>
              <a:rPr lang="en-US" sz="800" b="1" smtClean="0"/>
              <a:t>Risk of disconnected results chain</a:t>
            </a:r>
            <a:r>
              <a:rPr lang="en-US" sz="800" smtClean="0"/>
              <a:t>: It is advisable that UNCTs do not defer the development of outputs to a later stage. A logical and coherent results chain requires that outputs and outcomes are developed simultaneously and in an iterative way: outcomes have to be adjusted in light of outputs and vice versa in order to ensure that outputs contribute logically towards outcomes through a coherent ‘if…then…’ logic. </a:t>
            </a:r>
            <a:endParaRPr lang="en-CA" sz="800" smtClean="0"/>
          </a:p>
          <a:p>
            <a:pPr eaLnBrk="1" hangingPunct="1"/>
            <a:r>
              <a:rPr lang="en-US" sz="800" smtClean="0"/>
              <a:t> If the UNDAF remains at the outcome level, outputs can either be defined in an UNDAF Action Plan or in agency documents like CPAPs</a:t>
            </a:r>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05370817-933A-4B04-9BE1-7E7EF1CCF24C}" type="slidenum">
              <a:rPr lang="en-US" sz="1200">
                <a:latin typeface="+mn-lt"/>
                <a:cs typeface="+mn-cs"/>
              </a:rPr>
              <a:pPr algn="r" fontAlgn="auto">
                <a:spcBef>
                  <a:spcPts val="0"/>
                </a:spcBef>
                <a:spcAft>
                  <a:spcPts val="0"/>
                </a:spcAft>
                <a:defRPr/>
              </a:pPr>
              <a:t>5</a:t>
            </a:fld>
            <a:endParaRPr lang="en-US" sz="1200" dirty="0">
              <a:latin typeface="+mn-lt"/>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A48D8F79-8F94-4EC7-943B-74D2553A9A3F}" type="slidenum">
              <a:rPr lang="en-GB" sz="1200">
                <a:latin typeface="Times New Roman" pitchFamily="18" charset="0"/>
              </a:rPr>
              <a:pPr algn="r"/>
              <a:t>6</a:t>
            </a:fld>
            <a:endParaRPr lang="en-GB" sz="1200">
              <a:latin typeface="Times New Roman" pitchFamily="18" charset="0"/>
            </a:endParaRPr>
          </a:p>
        </p:txBody>
      </p:sp>
      <p:sp>
        <p:nvSpPr>
          <p:cNvPr id="56322" name="Slide Image Placeholder 1"/>
          <p:cNvSpPr>
            <a:spLocks noGrp="1" noRot="1" noChangeAspect="1" noTextEdit="1"/>
          </p:cNvSpPr>
          <p:nvPr>
            <p:ph type="sldImg"/>
          </p:nvPr>
        </p:nvSpPr>
        <p:spPr>
          <a:xfrm>
            <a:off x="1935163" y="420688"/>
            <a:ext cx="2617787" cy="1963737"/>
          </a:xfrm>
          <a:ln/>
        </p:spPr>
      </p:sp>
      <p:sp>
        <p:nvSpPr>
          <p:cNvPr id="56323" name="Notes Placeholder 2"/>
          <p:cNvSpPr>
            <a:spLocks noGrp="1"/>
          </p:cNvSpPr>
          <p:nvPr>
            <p:ph type="body" idx="1"/>
          </p:nvPr>
        </p:nvSpPr>
        <p:spPr>
          <a:xfrm>
            <a:off x="679450" y="2544763"/>
            <a:ext cx="5438775" cy="6961187"/>
          </a:xfrm>
          <a:noFill/>
          <a:ln/>
        </p:spPr>
        <p:txBody>
          <a:bodyPr lIns="91427" tIns="45713" rIns="91427" bIns="45713"/>
          <a:lstStyle/>
          <a:p>
            <a:pPr eaLnBrk="1" hangingPunct="1"/>
            <a:r>
              <a:rPr lang="en-US" sz="800" smtClean="0"/>
              <a:t>HIDDEN SLIDE</a:t>
            </a:r>
          </a:p>
          <a:p>
            <a:pPr eaLnBrk="1" hangingPunct="1"/>
            <a:endParaRPr lang="en-US" sz="800" b="1" i="1" smtClean="0"/>
          </a:p>
          <a:p>
            <a:pPr eaLnBrk="1" hangingPunct="1"/>
            <a:r>
              <a:rPr lang="en-US" sz="800" b="1" i="1" smtClean="0"/>
              <a:t>From UNDAF Guidelines, p15-16. </a:t>
            </a:r>
            <a:r>
              <a:rPr lang="en-US" sz="800" b="1" smtClean="0"/>
              <a:t>See note on pros and cons of the different options.</a:t>
            </a:r>
          </a:p>
          <a:p>
            <a:pPr eaLnBrk="1" hangingPunct="1"/>
            <a:r>
              <a:rPr lang="en-US" sz="800" b="1" smtClean="0"/>
              <a:t>UNDAF Option 1B. </a:t>
            </a:r>
          </a:p>
          <a:p>
            <a:pPr eaLnBrk="1" hangingPunct="1"/>
            <a:r>
              <a:rPr lang="en-CA" sz="800" b="1" i="1" smtClean="0"/>
              <a:t>Options: UNCTs have two options for the level of results in the UNDAF results matrix </a:t>
            </a:r>
            <a:r>
              <a:rPr lang="en-CA" sz="800" smtClean="0"/>
              <a:t>The UNCT, with the government, determines which option responds best to the country context. UNCTs have the flexibility to either keep the UNDAF results matrix at the outcome level (Option 1a), or develop a fuller results matrix, that includes outputs (Option 1b). Both options include indicators, baselines, targets, means of verification, risks and assumptions, role of partners and resources. The results chain and accountability system have to be agreed upon by all stakeholders. </a:t>
            </a:r>
          </a:p>
          <a:p>
            <a:pPr eaLnBrk="1" hangingPunct="1"/>
            <a:endParaRPr lang="en-CA" sz="800" smtClean="0"/>
          </a:p>
          <a:p>
            <a:pPr eaLnBrk="1" hangingPunct="1"/>
            <a:r>
              <a:rPr lang="en-CA" sz="800" smtClean="0"/>
              <a:t>If a UNCT chooses </a:t>
            </a:r>
            <a:r>
              <a:rPr lang="en-CA" sz="800" b="1" smtClean="0"/>
              <a:t>Option 1b</a:t>
            </a:r>
            <a:r>
              <a:rPr lang="en-CA" sz="800" smtClean="0"/>
              <a:t>, and is not preparing an UNDAF Action Plan or a similar common operational plan, the results chain would then be: </a:t>
            </a:r>
          </a:p>
          <a:p>
            <a:pPr eaLnBrk="1" hangingPunct="1"/>
            <a:r>
              <a:rPr lang="en-CA" sz="800" smtClean="0"/>
              <a:t>Outcomes &amp; Outputs (UNDAF) ← Outputs &amp; Key Actions (CPAPs/Project documents) ← Activities (Annual Work Plans). </a:t>
            </a:r>
          </a:p>
          <a:p>
            <a:pPr eaLnBrk="1" hangingPunct="1"/>
            <a:r>
              <a:rPr lang="en-US" sz="800" smtClean="0"/>
              <a:t>This option represents the conventional format of the UNDAF results matrix. </a:t>
            </a:r>
            <a:endParaRPr lang="en-CA" sz="800" smtClean="0"/>
          </a:p>
          <a:p>
            <a:pPr eaLnBrk="1" hangingPunct="1"/>
            <a:endParaRPr lang="en-US" sz="800" smtClean="0"/>
          </a:p>
          <a:p>
            <a:pPr eaLnBrk="1" hangingPunct="1"/>
            <a:r>
              <a:rPr lang="en-US" sz="800" u="sng" smtClean="0"/>
              <a:t>Key Benefits:</a:t>
            </a:r>
            <a:endParaRPr lang="en-CA" sz="800" u="sng" smtClean="0"/>
          </a:p>
          <a:p>
            <a:pPr eaLnBrk="1" hangingPunct="1"/>
            <a:r>
              <a:rPr lang="en-US" sz="800" b="1" smtClean="0"/>
              <a:t>Transparency</a:t>
            </a:r>
            <a:r>
              <a:rPr lang="en-US" sz="800" smtClean="0"/>
              <a:t>: Overview of the full extent of UN commitments in the country; </a:t>
            </a:r>
            <a:endParaRPr lang="en-CA" sz="800" smtClean="0"/>
          </a:p>
          <a:p>
            <a:pPr eaLnBrk="1" hangingPunct="1"/>
            <a:r>
              <a:rPr lang="en-US" sz="800" b="1" smtClean="0"/>
              <a:t>Accountability</a:t>
            </a:r>
            <a:r>
              <a:rPr lang="en-US" sz="800" smtClean="0"/>
              <a:t>: A detailed UNDAF results matrix provides the UNCT with a clear accountability framework since the division of labour between agencies only becomes apparent at that level: usually, only one agency is accountable for each output. </a:t>
            </a:r>
            <a:endParaRPr lang="en-CA" sz="800" smtClean="0"/>
          </a:p>
          <a:p>
            <a:pPr eaLnBrk="1" hangingPunct="1"/>
            <a:r>
              <a:rPr lang="en-US" sz="800" u="sng" smtClean="0"/>
              <a:t> Issues to consider:</a:t>
            </a:r>
            <a:endParaRPr lang="en-CA" sz="800" u="sng" smtClean="0"/>
          </a:p>
          <a:p>
            <a:pPr eaLnBrk="1" hangingPunct="1"/>
            <a:r>
              <a:rPr lang="en-US" sz="800" b="1" smtClean="0"/>
              <a:t>Transaction costs</a:t>
            </a:r>
            <a:r>
              <a:rPr lang="en-US" sz="800" smtClean="0"/>
              <a:t>: Developing a realistic, coherent and logical results framework that includes both outcomes and outputs may be a difficult and time-consuming process. Yet, as experience has shown, this investment in the initial planning stage will greatly facilitate effective implementation, monitoring and evaluation throughout the programming cycle.</a:t>
            </a:r>
            <a:endParaRPr lang="en-CA" sz="800" smtClean="0"/>
          </a:p>
          <a:p>
            <a:pPr eaLnBrk="1" hangingPunct="1"/>
            <a:r>
              <a:rPr lang="en-US" sz="800" b="1" smtClean="0"/>
              <a:t>Prioritization</a:t>
            </a:r>
            <a:r>
              <a:rPr lang="en-US" sz="800" smtClean="0"/>
              <a:t>: Previous UNDAF generations had the tendency to contain far too many outputs and indicators in order to be useful as effective management tools. The UNCT needs to prioritize its results at every level (outcomes, outputs, activities) in line with its capacities and comparative advantage and without compromising the flow of the results chain.</a:t>
            </a:r>
            <a:endParaRPr lang="en-CA" sz="800" smtClean="0"/>
          </a:p>
          <a:p>
            <a:pPr eaLnBrk="1" hangingPunct="1"/>
            <a:endParaRPr lang="en-CA" sz="800" smtClean="0"/>
          </a:p>
          <a:p>
            <a:pPr eaLnBrk="1" hangingPunct="1"/>
            <a:r>
              <a:rPr lang="en-CA" sz="800" smtClean="0"/>
              <a:t>Regardless of the option chosen, agencies are accountable for their respective contributions towards the achievement of outcomes. Agencies are fully accountable for their respective outputs. </a:t>
            </a:r>
            <a:r>
              <a:rPr lang="en-CA" sz="800" b="1" smtClean="0"/>
              <a:t>Outputs can be shared by two or more agencies and their implementing partners only if they indicate an opportunity for joint programming</a:t>
            </a:r>
            <a:r>
              <a:rPr lang="en-CA" sz="800" smtClean="0"/>
              <a:t>. Outputs can be adjusted, where necessary, to take account of changes in the development environment, including changes in availability of resources. (See </a:t>
            </a:r>
            <a:r>
              <a:rPr lang="en-CA" sz="800" u="sng" smtClean="0"/>
              <a:t>One Budgetary Framework</a:t>
            </a:r>
            <a:r>
              <a:rPr lang="en-CA" sz="800" smtClean="0"/>
              <a:t>) </a:t>
            </a:r>
            <a:r>
              <a:rPr lang="en-US" sz="800" smtClean="0"/>
              <a:t> </a:t>
            </a:r>
          </a:p>
          <a:p>
            <a:pPr eaLnBrk="1" hangingPunct="1"/>
            <a:r>
              <a:rPr lang="en-US" sz="800" smtClean="0"/>
              <a:t> </a:t>
            </a:r>
          </a:p>
        </p:txBody>
      </p:sp>
      <p:sp>
        <p:nvSpPr>
          <p:cNvPr id="4" name="Slide Number Placeholder 3"/>
          <p:cNvSpPr txBox="1">
            <a:spLocks noGrp="1"/>
          </p:cNvSpPr>
          <p:nvPr/>
        </p:nvSpPr>
        <p:spPr>
          <a:xfrm>
            <a:off x="3849688" y="9428163"/>
            <a:ext cx="2946400" cy="496887"/>
          </a:xfrm>
          <a:prstGeom prst="rect">
            <a:avLst/>
          </a:prstGeom>
          <a:noFill/>
        </p:spPr>
        <p:txBody>
          <a:bodyPr lIns="91427" tIns="45713" rIns="91427" bIns="45713" anchor="b"/>
          <a:lstStyle/>
          <a:p>
            <a:pPr algn="r" fontAlgn="auto">
              <a:spcBef>
                <a:spcPts val="0"/>
              </a:spcBef>
              <a:spcAft>
                <a:spcPts val="0"/>
              </a:spcAft>
              <a:defRPr/>
            </a:pPr>
            <a:fld id="{2B5D32C1-99DF-4BDD-92B6-2178CF9EDA3A}" type="slidenum">
              <a:rPr lang="en-US" sz="1200">
                <a:latin typeface="+mn-lt"/>
                <a:cs typeface="+mn-cs"/>
              </a:rPr>
              <a:pPr algn="r" fontAlgn="auto">
                <a:spcBef>
                  <a:spcPts val="0"/>
                </a:spcBef>
                <a:spcAft>
                  <a:spcPts val="0"/>
                </a:spcAft>
                <a:defRPr/>
              </a:pPr>
              <a:t>6</a:t>
            </a:fld>
            <a:endParaRPr lang="en-US" sz="1200" dirty="0">
              <a:latin typeface="+mn-lt"/>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txBox="1">
            <a:spLocks noGrp="1" noChangeArrowheads="1"/>
          </p:cNvSpPr>
          <p:nvPr/>
        </p:nvSpPr>
        <p:spPr bwMode="auto">
          <a:xfrm>
            <a:off x="3851275" y="9428163"/>
            <a:ext cx="2946400" cy="498475"/>
          </a:xfrm>
          <a:prstGeom prst="rect">
            <a:avLst/>
          </a:prstGeom>
          <a:noFill/>
          <a:ln w="9525">
            <a:noFill/>
            <a:miter lim="800000"/>
            <a:headEnd/>
            <a:tailEnd/>
          </a:ln>
        </p:spPr>
        <p:txBody>
          <a:bodyPr anchor="b"/>
          <a:lstStyle/>
          <a:p>
            <a:pPr algn="r"/>
            <a:fld id="{0A323CA1-2D67-44A0-8351-7E2CC1E4350E}" type="slidenum">
              <a:rPr lang="en-GB" sz="1200">
                <a:latin typeface="Times New Roman" pitchFamily="18" charset="0"/>
              </a:rPr>
              <a:pPr algn="r"/>
              <a:t>7</a:t>
            </a:fld>
            <a:endParaRPr lang="en-GB" sz="1200">
              <a:latin typeface="Times New Roman" pitchFamily="18" charset="0"/>
            </a:endParaRPr>
          </a:p>
        </p:txBody>
      </p:sp>
      <p:sp>
        <p:nvSpPr>
          <p:cNvPr id="73730" name="Rectangle 2"/>
          <p:cNvSpPr>
            <a:spLocks noGrp="1" noRot="1" noChangeAspect="1" noChangeArrowheads="1" noTextEdit="1"/>
          </p:cNvSpPr>
          <p:nvPr>
            <p:ph type="sldImg"/>
          </p:nvPr>
        </p:nvSpPr>
        <p:spPr>
          <a:xfrm>
            <a:off x="917575" y="744538"/>
            <a:ext cx="4962525" cy="3722687"/>
          </a:xfrm>
          <a:ln/>
        </p:spPr>
      </p:sp>
      <p:sp>
        <p:nvSpPr>
          <p:cNvPr id="73731" name="Rectangle 3"/>
          <p:cNvSpPr>
            <a:spLocks noGrp="1" noChangeArrowheads="1"/>
          </p:cNvSpPr>
          <p:nvPr>
            <p:ph type="body" idx="1"/>
          </p:nvPr>
        </p:nvSpPr>
        <p:spPr>
          <a:xfrm>
            <a:off x="906463" y="4714875"/>
            <a:ext cx="4984750" cy="4467225"/>
          </a:xfrm>
          <a:noFill/>
          <a:ln/>
        </p:spPr>
        <p:txBody>
          <a:bodyPr/>
          <a:lstStyle/>
          <a:p>
            <a:pPr eaLnBrk="1" hangingPunct="1"/>
            <a:r>
              <a:rPr lang="en-AU" smtClean="0"/>
              <a:t>HIDDEN SLIDE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Slide Image Placeholder 1"/>
          <p:cNvSpPr>
            <a:spLocks noGrp="1" noRot="1" noChangeAspect="1" noTextEdit="1"/>
          </p:cNvSpPr>
          <p:nvPr>
            <p:ph type="sldImg"/>
          </p:nvPr>
        </p:nvSpPr>
        <p:spPr>
          <a:xfrm>
            <a:off x="915988" y="744538"/>
            <a:ext cx="4964112" cy="3722687"/>
          </a:xfrm>
          <a:ln/>
        </p:spPr>
      </p:sp>
      <p:sp>
        <p:nvSpPr>
          <p:cNvPr id="75778" name="Notes Placeholder 2"/>
          <p:cNvSpPr>
            <a:spLocks noGrp="1"/>
          </p:cNvSpPr>
          <p:nvPr>
            <p:ph type="body" idx="1"/>
          </p:nvPr>
        </p:nvSpPr>
        <p:spPr>
          <a:xfrm>
            <a:off x="906463" y="4714875"/>
            <a:ext cx="4984750" cy="4467225"/>
          </a:xfrm>
          <a:noFill/>
          <a:ln/>
        </p:spPr>
        <p:txBody>
          <a:bodyPr/>
          <a:lstStyle/>
          <a:p>
            <a:pPr eaLnBrk="1" hangingPunct="1"/>
            <a:endParaRPr lang="en-CA" smtClean="0"/>
          </a:p>
        </p:txBody>
      </p:sp>
      <p:sp>
        <p:nvSpPr>
          <p:cNvPr id="75779"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B5E0C20-9617-4D3C-9B77-1F1C112EDA93}" type="slidenum">
              <a:rPr lang="en-GB" sz="1200">
                <a:latin typeface="Times New Roman" pitchFamily="18" charset="0"/>
              </a:rPr>
              <a:pPr algn="r"/>
              <a:t>8</a:t>
            </a:fld>
            <a:endParaRPr lang="en-GB" sz="120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xfrm>
            <a:off x="915988" y="744538"/>
            <a:ext cx="4964112" cy="3722687"/>
          </a:xfrm>
          <a:ln/>
        </p:spPr>
      </p:sp>
      <p:sp>
        <p:nvSpPr>
          <p:cNvPr id="77826" name="Notes Placeholder 2"/>
          <p:cNvSpPr>
            <a:spLocks noGrp="1"/>
          </p:cNvSpPr>
          <p:nvPr>
            <p:ph type="body" idx="1"/>
          </p:nvPr>
        </p:nvSpPr>
        <p:spPr>
          <a:xfrm>
            <a:off x="906463" y="4714875"/>
            <a:ext cx="4984750" cy="4467225"/>
          </a:xfrm>
          <a:noFill/>
          <a:ln/>
        </p:spPr>
        <p:txBody>
          <a:bodyPr/>
          <a:lstStyle/>
          <a:p>
            <a:pPr eaLnBrk="1" hangingPunct="1"/>
            <a:r>
              <a:rPr lang="en-CA" sz="800" smtClean="0"/>
              <a:t>HIDDEN SLIDE</a:t>
            </a:r>
          </a:p>
          <a:p>
            <a:pPr eaLnBrk="1" hangingPunct="1"/>
            <a:endParaRPr lang="en-CA" sz="800" smtClean="0"/>
          </a:p>
          <a:p>
            <a:pPr eaLnBrk="1" hangingPunct="1"/>
            <a:r>
              <a:rPr lang="en-CA" sz="800" smtClean="0"/>
              <a:t>These were the current Lao UNDAF Outcomes at the time of the HRBA-RBM workshop. </a:t>
            </a:r>
          </a:p>
          <a:p>
            <a:pPr eaLnBrk="1" hangingPunct="1"/>
            <a:r>
              <a:rPr lang="en-CA" sz="800" smtClean="0"/>
              <a:t>They are much like the poor examples given earlier. To debrief, no need to say that. </a:t>
            </a:r>
          </a:p>
          <a:p>
            <a:pPr eaLnBrk="1" hangingPunct="1"/>
            <a:r>
              <a:rPr lang="en-CA" sz="800" smtClean="0"/>
              <a:t>Simply show the group their own current outcomes and ask them to read and offer comments.</a:t>
            </a:r>
          </a:p>
          <a:p>
            <a:pPr eaLnBrk="1" hangingPunct="1"/>
            <a:r>
              <a:rPr lang="en-CA" sz="800" smtClean="0"/>
              <a:t>Note the comments. </a:t>
            </a:r>
          </a:p>
          <a:p>
            <a:pPr eaLnBrk="1" hangingPunct="1"/>
            <a:r>
              <a:rPr lang="en-CA" sz="800" smtClean="0"/>
              <a:t>Do not be overly critical. They will be critical of themselves. </a:t>
            </a:r>
          </a:p>
          <a:p>
            <a:pPr eaLnBrk="1" hangingPunct="1"/>
            <a:r>
              <a:rPr lang="en-CA" sz="800" smtClean="0"/>
              <a:t>Some may point out good aspects of these results. For example, the focus in outcome 1 on vulnerable groups, including food insecure communities.</a:t>
            </a:r>
          </a:p>
          <a:p>
            <a:pPr eaLnBrk="1" hangingPunct="1"/>
            <a:endParaRPr lang="en-CA" sz="800" smtClean="0"/>
          </a:p>
          <a:p>
            <a:pPr eaLnBrk="1" hangingPunct="1"/>
            <a:r>
              <a:rPr lang="en-CA" sz="800" smtClean="0"/>
              <a:t>The overall message here is that, with the application of HRBA, we can do better…</a:t>
            </a:r>
          </a:p>
          <a:p>
            <a:pPr eaLnBrk="1" hangingPunct="1"/>
            <a:endParaRPr lang="en-CA" sz="800" smtClean="0"/>
          </a:p>
        </p:txBody>
      </p:sp>
      <p:sp>
        <p:nvSpPr>
          <p:cNvPr id="77827" name="Slide Number Placeholder 3"/>
          <p:cNvSpPr txBox="1">
            <a:spLocks noGrp="1"/>
          </p:cNvSpPr>
          <p:nvPr/>
        </p:nvSpPr>
        <p:spPr bwMode="auto">
          <a:xfrm>
            <a:off x="3851275" y="9428163"/>
            <a:ext cx="2946400" cy="498475"/>
          </a:xfrm>
          <a:prstGeom prst="rect">
            <a:avLst/>
          </a:prstGeom>
          <a:noFill/>
          <a:ln w="9525">
            <a:noFill/>
            <a:miter lim="800000"/>
            <a:headEnd/>
            <a:tailEnd/>
          </a:ln>
        </p:spPr>
        <p:txBody>
          <a:bodyPr anchor="b"/>
          <a:lstStyle/>
          <a:p>
            <a:pPr algn="r"/>
            <a:fld id="{FA3A5FE8-87A6-4D56-83AD-9BF6055569DD}" type="slidenum">
              <a:rPr lang="en-GB" sz="1200">
                <a:latin typeface="Times New Roman" pitchFamily="18" charset="0"/>
              </a:rPr>
              <a:pPr algn="r"/>
              <a:t>9</a:t>
            </a:fld>
            <a:endParaRPr lang="en-GB" sz="120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5F380FB6-6D9E-457D-9157-60F901E9FF91}" type="datetimeFigureOut">
              <a:rPr lang="en-GB"/>
              <a:pPr>
                <a:defRPr/>
              </a:pPr>
              <a:t>11/04/2011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91975F5-3E33-4468-9292-D4013F966AE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2CA00A9-4B4B-460E-B677-30D818C1AA5B}" type="datetimeFigureOut">
              <a:rPr lang="en-GB"/>
              <a:pPr>
                <a:defRPr/>
              </a:pPr>
              <a:t>11/04/2011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02ED1D6-2768-4D3B-A8A2-2E303B784963}"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35D58C0C-3D7D-4125-B0FC-972CF63615DD}" type="datetimeFigureOut">
              <a:rPr lang="en-GB"/>
              <a:pPr>
                <a:defRPr/>
              </a:pPr>
              <a:t>11/04/2011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0A89C049-EF0D-4811-B5EF-C38BC1E49C8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483A6F2-69BD-4D3E-A9EC-C9D9846DCEB0}" type="datetimeFigureOut">
              <a:rPr lang="en-GB"/>
              <a:pPr>
                <a:defRPr/>
              </a:pPr>
              <a:t>11/04/2011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E3D017F-B6ED-442B-A6D4-92906DA58B7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C6FC117-E992-4913-BCE8-811EBE6D7FC6}" type="datetimeFigureOut">
              <a:rPr lang="en-GB"/>
              <a:pPr>
                <a:defRPr/>
              </a:pPr>
              <a:t>11/04/2011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1375B25-49D6-47CC-9FD3-89D20B65BD4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F209437-75F1-45E6-9454-5866B2A0245A}" type="datetimeFigureOut">
              <a:rPr lang="en-GB"/>
              <a:pPr>
                <a:defRPr/>
              </a:pPr>
              <a:t>11/04/2011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90DFDE9-FB16-468F-BE6C-36B515E0A6C9}"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8C58D5EF-0A7C-4C0E-BC95-1747453F7842}" type="datetimeFigureOut">
              <a:rPr lang="en-GB"/>
              <a:pPr>
                <a:defRPr/>
              </a:pPr>
              <a:t>11/04/2011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11BFFF45-6541-4200-B7FB-254936CFC85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DF4B8B2D-7348-4ADC-AB91-A388BC44A797}" type="datetimeFigureOut">
              <a:rPr lang="en-GB"/>
              <a:pPr>
                <a:defRPr/>
              </a:pPr>
              <a:t>11/04/2011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9357D92-2DF0-4367-B088-2CBD67AEF400}"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753BFF84-9B85-47B0-9BF0-474ADF426141}" type="datetimeFigureOut">
              <a:rPr lang="en-GB"/>
              <a:pPr>
                <a:defRPr/>
              </a:pPr>
              <a:t>11/04/2011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559FEA36-438A-4D4F-9DDA-92322623263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53F8763-80FA-43A1-AC71-AA13B602D09D}" type="datetimeFigureOut">
              <a:rPr lang="en-GB"/>
              <a:pPr>
                <a:defRPr/>
              </a:pPr>
              <a:t>11/04/2011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C6827EA-D886-4F0C-AA0F-F48AEF4D44B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896FAD3-EF24-4437-BE6F-A86AD417D419}" type="datetimeFigureOut">
              <a:rPr lang="en-GB"/>
              <a:pPr>
                <a:defRPr/>
              </a:pPr>
              <a:t>11/04/2011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63D264-9207-4B2F-8EAB-5A15DB02E216}"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7E146C40-9673-49A2-99C2-6366C5B64852}" type="datetimeFigureOut">
              <a:rPr lang="en-GB"/>
              <a:pPr>
                <a:defRPr/>
              </a:pPr>
              <a:t>11/04/2011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3170725-7921-480F-8D90-D093210444C1}"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idx="4294967295"/>
          </p:nvPr>
        </p:nvSpPr>
        <p:spPr>
          <a:xfrm>
            <a:off x="685800" y="1295400"/>
            <a:ext cx="7772400" cy="3070225"/>
          </a:xfrm>
        </p:spPr>
        <p:txBody>
          <a:bodyPr/>
          <a:lstStyle/>
          <a:p>
            <a:pPr eaLnBrk="1" hangingPunct="1">
              <a:defRPr/>
            </a:pPr>
            <a:r>
              <a:rPr lang="en-US" dirty="0" smtClean="0"/>
              <a:t>The UNDAF</a:t>
            </a:r>
            <a:r>
              <a:rPr lang="en-CA" dirty="0" smtClean="0"/>
              <a:t>: </a:t>
            </a:r>
            <a:br>
              <a:rPr lang="en-CA" dirty="0" smtClean="0"/>
            </a:br>
            <a:r>
              <a:rPr lang="en-CA" dirty="0" smtClean="0"/>
              <a:t>Linking Analysis with Results</a:t>
            </a:r>
            <a:r>
              <a:rPr lang="en-CA" dirty="0" smtClean="0">
                <a:effectLst>
                  <a:outerShdw blurRad="38100" dist="38100" dir="2700000" algn="tl">
                    <a:srgbClr val="C0C0C0"/>
                  </a:outerShdw>
                </a:effectLst>
              </a:rPr>
              <a:t> </a:t>
            </a:r>
            <a:br>
              <a:rPr lang="en-CA" dirty="0" smtClean="0">
                <a:effectLst>
                  <a:outerShdw blurRad="38100" dist="38100" dir="2700000" algn="tl">
                    <a:srgbClr val="C0C0C0"/>
                  </a:outerShdw>
                </a:effectLst>
              </a:rPr>
            </a:br>
            <a:r>
              <a:rPr lang="en-CA" dirty="0" smtClean="0">
                <a:effectLst>
                  <a:outerShdw blurRad="38100" dist="38100" dir="2700000" algn="tl">
                    <a:srgbClr val="C0C0C0"/>
                  </a:outerShdw>
                </a:effectLst>
              </a:rPr>
              <a:t/>
            </a:r>
            <a:br>
              <a:rPr lang="en-CA" dirty="0" smtClean="0">
                <a:effectLst>
                  <a:outerShdw blurRad="38100" dist="38100" dir="2700000" algn="tl">
                    <a:srgbClr val="C0C0C0"/>
                  </a:outerShdw>
                </a:effectLst>
              </a:rPr>
            </a:br>
            <a:r>
              <a:rPr lang="en-CA" sz="3600" b="1" dirty="0" smtClean="0">
                <a:effectLst>
                  <a:outerShdw blurRad="38100" dist="38100" dir="2700000" algn="tl">
                    <a:srgbClr val="C0C0C0"/>
                  </a:outerShdw>
                </a:effectLst>
              </a:rPr>
              <a:t>Annex of additional slides</a:t>
            </a:r>
            <a:br>
              <a:rPr lang="en-CA" sz="3600" b="1" dirty="0" smtClean="0">
                <a:effectLst>
                  <a:outerShdw blurRad="38100" dist="38100" dir="2700000" algn="tl">
                    <a:srgbClr val="C0C0C0"/>
                  </a:outerShdw>
                </a:effectLst>
              </a:rPr>
            </a:br>
            <a:r>
              <a:rPr lang="en-CA" sz="3600" b="1" dirty="0" smtClean="0"/>
              <a:t>Session 6</a:t>
            </a:r>
            <a:endParaRPr lang="en-CA" sz="3600" b="1"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8849" name="Rectangle 3"/>
          <p:cNvSpPr>
            <a:spLocks noGrp="1" noChangeArrowheads="1"/>
          </p:cNvSpPr>
          <p:nvPr>
            <p:ph type="body" idx="4294967295"/>
          </p:nvPr>
        </p:nvSpPr>
        <p:spPr>
          <a:xfrm>
            <a:off x="1371600" y="620713"/>
            <a:ext cx="7772400" cy="5838825"/>
          </a:xfrm>
        </p:spPr>
        <p:txBody>
          <a:bodyPr/>
          <a:lstStyle/>
          <a:p>
            <a:pPr eaLnBrk="1" hangingPunct="1">
              <a:spcBef>
                <a:spcPct val="0"/>
              </a:spcBef>
              <a:spcAft>
                <a:spcPts val="600"/>
              </a:spcAft>
              <a:buFont typeface="Arial" charset="0"/>
              <a:buNone/>
            </a:pPr>
            <a:r>
              <a:rPr lang="en-CA" sz="2000" smtClean="0"/>
              <a:t>1. By 2011, the livelihoods of poor, vulnerable and food insecure populations are enhanced through sustainable development</a:t>
            </a:r>
          </a:p>
          <a:p>
            <a:pPr eaLnBrk="1" hangingPunct="1">
              <a:spcBef>
                <a:spcPct val="0"/>
              </a:spcBef>
              <a:spcAft>
                <a:spcPts val="600"/>
              </a:spcAft>
              <a:buFont typeface="Arial" charset="0"/>
              <a:buNone/>
            </a:pPr>
            <a:r>
              <a:rPr lang="en-CA" sz="2000" b="1" smtClean="0"/>
              <a:t>1.1 Improved and equitable access to land (between men and women) markets and social and economic services, environmentally sustainable utilization of natural resources, with balanced population growth</a:t>
            </a:r>
          </a:p>
          <a:p>
            <a:pPr eaLnBrk="1" hangingPunct="1">
              <a:spcBef>
                <a:spcPct val="0"/>
              </a:spcBef>
              <a:spcAft>
                <a:spcPts val="600"/>
              </a:spcAft>
              <a:buFont typeface="Arial" charset="0"/>
              <a:buNone/>
            </a:pPr>
            <a:r>
              <a:rPr lang="en-CA" sz="2000" b="1" i="1" smtClean="0">
                <a:solidFill>
                  <a:schemeClr val="accent2"/>
                </a:solidFill>
              </a:rPr>
              <a:t>Can the UNCT and partners actually do this? </a:t>
            </a:r>
          </a:p>
          <a:p>
            <a:pPr eaLnBrk="1" hangingPunct="1">
              <a:spcBef>
                <a:spcPct val="0"/>
              </a:spcBef>
              <a:spcAft>
                <a:spcPts val="600"/>
              </a:spcAft>
              <a:buFont typeface="Arial" charset="0"/>
              <a:buNone/>
            </a:pPr>
            <a:r>
              <a:rPr lang="en-CA" sz="2000" b="1" i="1" smtClean="0">
                <a:solidFill>
                  <a:schemeClr val="accent2"/>
                </a:solidFill>
              </a:rPr>
              <a:t>What are the key performance issues or capacity gaps that underlie the situation?</a:t>
            </a:r>
            <a:endParaRPr lang="en-CA" sz="2000" b="1" smtClean="0"/>
          </a:p>
          <a:p>
            <a:pPr eaLnBrk="1" hangingPunct="1">
              <a:spcBef>
                <a:spcPct val="0"/>
              </a:spcBef>
              <a:spcAft>
                <a:spcPts val="600"/>
              </a:spcAft>
              <a:buFont typeface="Arial" charset="0"/>
              <a:buNone/>
            </a:pPr>
            <a:r>
              <a:rPr lang="en-CA" sz="2000" smtClean="0"/>
              <a:t>1.2 Increased and more diversified agricultural production, and sustainable use of non-timber forest products</a:t>
            </a:r>
          </a:p>
          <a:p>
            <a:pPr eaLnBrk="1" hangingPunct="1">
              <a:spcBef>
                <a:spcPct val="0"/>
              </a:spcBef>
              <a:spcAft>
                <a:spcPts val="600"/>
              </a:spcAft>
              <a:buFont typeface="Arial" charset="0"/>
              <a:buNone/>
            </a:pPr>
            <a:r>
              <a:rPr lang="en-CA" sz="2000" smtClean="0"/>
              <a:t>1.3 Improved household food security</a:t>
            </a:r>
          </a:p>
          <a:p>
            <a:pPr eaLnBrk="1" hangingPunct="1">
              <a:spcBef>
                <a:spcPct val="0"/>
              </a:spcBef>
              <a:spcAft>
                <a:spcPts val="600"/>
              </a:spcAft>
              <a:buFont typeface="Arial" charset="0"/>
              <a:buNone/>
            </a:pPr>
            <a:r>
              <a:rPr lang="en-CA" sz="2000" smtClean="0"/>
              <a:t>1.4 Enhanced ownership and capacity for pro-poor planning and implementation, harmonized aid coordination, and disaster management</a:t>
            </a:r>
          </a:p>
          <a:p>
            <a:pPr eaLnBrk="1" hangingPunct="1">
              <a:spcBef>
                <a:spcPct val="0"/>
              </a:spcBef>
              <a:spcAft>
                <a:spcPts val="600"/>
              </a:spcAft>
              <a:buFont typeface="Arial" charset="0"/>
              <a:buNone/>
            </a:pPr>
            <a:r>
              <a:rPr lang="en-CA" sz="2000" b="1" smtClean="0"/>
              <a:t>1.5 Enabled environment for growth with equity.</a:t>
            </a:r>
          </a:p>
          <a:p>
            <a:pPr eaLnBrk="1" hangingPunct="1">
              <a:spcBef>
                <a:spcPct val="0"/>
              </a:spcBef>
              <a:spcAft>
                <a:spcPts val="600"/>
              </a:spcAft>
              <a:buFont typeface="Arial" charset="0"/>
              <a:buNone/>
            </a:pPr>
            <a:r>
              <a:rPr lang="en-CA" sz="2000" b="1" i="1" smtClean="0">
                <a:solidFill>
                  <a:schemeClr val="accent2"/>
                </a:solidFill>
              </a:rPr>
              <a:t>For this chain, 43 indicators – none at outcome level</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3"/>
          <p:cNvSpPr>
            <a:spLocks noGrp="1" noChangeArrowheads="1"/>
          </p:cNvSpPr>
          <p:nvPr>
            <p:ph type="body" idx="4294967295"/>
          </p:nvPr>
        </p:nvSpPr>
        <p:spPr>
          <a:xfrm>
            <a:off x="1371600" y="188913"/>
            <a:ext cx="7772400" cy="6453187"/>
          </a:xfrm>
        </p:spPr>
        <p:txBody>
          <a:bodyPr/>
          <a:lstStyle/>
          <a:p>
            <a:pPr eaLnBrk="1" hangingPunct="1">
              <a:lnSpc>
                <a:spcPct val="80000"/>
              </a:lnSpc>
              <a:buFont typeface="Arial" charset="0"/>
              <a:buNone/>
            </a:pPr>
            <a:r>
              <a:rPr lang="en-CA" sz="2400" smtClean="0"/>
              <a:t>2. By 2011, increased and more equitable access to and utilization of quality and prioritized social services</a:t>
            </a:r>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smtClean="0"/>
              <a:t>2.1 Increased and equitable access to quality basic education;</a:t>
            </a:r>
          </a:p>
          <a:p>
            <a:pPr eaLnBrk="1" hangingPunct="1">
              <a:lnSpc>
                <a:spcPct val="80000"/>
              </a:lnSpc>
              <a:buFont typeface="Arial" charset="0"/>
              <a:buNone/>
            </a:pPr>
            <a:r>
              <a:rPr lang="en-CA" sz="2400" i="1" smtClean="0">
                <a:solidFill>
                  <a:srgbClr val="7030A0"/>
                </a:solidFill>
              </a:rPr>
              <a:t>Tautology</a:t>
            </a:r>
            <a:endParaRPr lang="en-CA" sz="2400" smtClean="0"/>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smtClean="0"/>
              <a:t>2.2 Improved </a:t>
            </a:r>
            <a:r>
              <a:rPr lang="en-CA" sz="2400" smtClean="0">
                <a:solidFill>
                  <a:srgbClr val="7030A0"/>
                </a:solidFill>
              </a:rPr>
              <a:t>equity, efficiency and quality </a:t>
            </a:r>
            <a:r>
              <a:rPr lang="en-CA" sz="2400" smtClean="0"/>
              <a:t>of health services with increasing health services </a:t>
            </a:r>
            <a:r>
              <a:rPr lang="en-CA" sz="2400" smtClean="0">
                <a:solidFill>
                  <a:srgbClr val="7030A0"/>
                </a:solidFill>
              </a:rPr>
              <a:t>coverage</a:t>
            </a:r>
            <a:r>
              <a:rPr lang="en-CA" sz="2400" smtClean="0"/>
              <a:t> with an emphasis on maternal and child health, family planning, nutrition,communicable disease control, and water and sanitation</a:t>
            </a:r>
          </a:p>
          <a:p>
            <a:pPr eaLnBrk="1" hangingPunct="1">
              <a:lnSpc>
                <a:spcPct val="80000"/>
              </a:lnSpc>
              <a:buFont typeface="Arial" charset="0"/>
              <a:buNone/>
            </a:pPr>
            <a:r>
              <a:rPr lang="en-CA" sz="2400" i="1" smtClean="0">
                <a:solidFill>
                  <a:srgbClr val="7030A0"/>
                </a:solidFill>
              </a:rPr>
              <a:t>Indicators do not address all 3 dimensions </a:t>
            </a:r>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smtClean="0"/>
              <a:t>2.3 Increased coverage of quality HIV and AIDS prevention, treatment, care and support,focusing on the most vulnerable groups (including children) as defined in the national strategy on HIV and AIDS, sexually transmitted infections.</a:t>
            </a:r>
          </a:p>
          <a:p>
            <a:pPr eaLnBrk="1" hangingPunct="1">
              <a:lnSpc>
                <a:spcPct val="80000"/>
              </a:lnSpc>
              <a:buFont typeface="Arial" charset="0"/>
              <a:buNone/>
            </a:pPr>
            <a:r>
              <a:rPr lang="en-CA" sz="2400" i="1" smtClean="0">
                <a:solidFill>
                  <a:srgbClr val="7030A0"/>
                </a:solidFill>
              </a:rPr>
              <a:t>Ambition?</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3"/>
          <p:cNvSpPr>
            <a:spLocks noGrp="1" noChangeArrowheads="1"/>
          </p:cNvSpPr>
          <p:nvPr>
            <p:ph type="body" idx="4294967295"/>
          </p:nvPr>
        </p:nvSpPr>
        <p:spPr>
          <a:xfrm>
            <a:off x="1371600" y="431800"/>
            <a:ext cx="7772400" cy="6669088"/>
          </a:xfrm>
        </p:spPr>
        <p:txBody>
          <a:bodyPr/>
          <a:lstStyle/>
          <a:p>
            <a:pPr eaLnBrk="1" hangingPunct="1">
              <a:lnSpc>
                <a:spcPct val="80000"/>
              </a:lnSpc>
              <a:buFont typeface="Arial" charset="0"/>
              <a:buNone/>
            </a:pPr>
            <a:r>
              <a:rPr lang="en-CA" sz="2400" smtClean="0"/>
              <a:t>3. By 2011, strengthened capacities of public and private institutions to fulfill their duties and greater people’s participation in governance and advocacy for the promotion of human rights in conformity with the Millennium Declaration.</a:t>
            </a:r>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i="1" smtClean="0">
                <a:solidFill>
                  <a:srgbClr val="FF0000"/>
                </a:solidFill>
              </a:rPr>
              <a:t>If – then logic…?</a:t>
            </a:r>
          </a:p>
          <a:p>
            <a:pPr eaLnBrk="1" hangingPunct="1">
              <a:lnSpc>
                <a:spcPct val="80000"/>
              </a:lnSpc>
              <a:buFont typeface="Arial" charset="0"/>
              <a:buNone/>
            </a:pPr>
            <a:endParaRPr lang="en-CA" sz="2400" smtClean="0">
              <a:solidFill>
                <a:srgbClr val="FF0000"/>
              </a:solidFill>
            </a:endParaRPr>
          </a:p>
          <a:p>
            <a:pPr eaLnBrk="1" hangingPunct="1">
              <a:lnSpc>
                <a:spcPct val="80000"/>
              </a:lnSpc>
              <a:buFont typeface="Arial" charset="0"/>
              <a:buNone/>
            </a:pPr>
            <a:r>
              <a:rPr lang="en-CA" sz="2400" smtClean="0"/>
              <a:t>3.2 Increased and more equitable access to justice and strengthened rule of law</a:t>
            </a:r>
          </a:p>
          <a:p>
            <a:pPr eaLnBrk="1" hangingPunct="1">
              <a:lnSpc>
                <a:spcPct val="80000"/>
              </a:lnSpc>
              <a:buFont typeface="Arial" charset="0"/>
              <a:buNone/>
            </a:pPr>
            <a:endParaRPr lang="en-CA" sz="2400" i="1" smtClean="0">
              <a:solidFill>
                <a:srgbClr val="FF0000"/>
              </a:solidFill>
            </a:endParaRPr>
          </a:p>
          <a:p>
            <a:pPr eaLnBrk="1" hangingPunct="1">
              <a:lnSpc>
                <a:spcPct val="80000"/>
              </a:lnSpc>
              <a:buFont typeface="Arial" charset="0"/>
              <a:buNone/>
            </a:pPr>
            <a:r>
              <a:rPr lang="en-CA" sz="2400" i="1" smtClean="0">
                <a:solidFill>
                  <a:srgbClr val="FF0000"/>
                </a:solidFill>
              </a:rPr>
              <a:t>Are we reaching a bit far?</a:t>
            </a:r>
            <a:endParaRPr lang="en-CA" sz="2400" smtClean="0"/>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smtClean="0"/>
              <a:t>3.4 Progressive realization of international treaty obligations, including protection of human rights, in accordance with the Lao Constitution and the Millennium Declaration</a:t>
            </a:r>
          </a:p>
          <a:p>
            <a:pPr eaLnBrk="1" hangingPunct="1">
              <a:lnSpc>
                <a:spcPct val="80000"/>
              </a:lnSpc>
              <a:buFont typeface="Arial" charset="0"/>
              <a:buNone/>
            </a:pPr>
            <a:endParaRPr lang="en-CA" sz="2400" smtClean="0"/>
          </a:p>
          <a:p>
            <a:pPr eaLnBrk="1" hangingPunct="1">
              <a:lnSpc>
                <a:spcPct val="80000"/>
              </a:lnSpc>
              <a:buFont typeface="Arial" charset="0"/>
              <a:buNone/>
            </a:pPr>
            <a:r>
              <a:rPr lang="en-CA" sz="2400" i="1" smtClean="0">
                <a:solidFill>
                  <a:srgbClr val="FF0000"/>
                </a:solidFill>
              </a:rPr>
              <a:t>These sound more like National priorities</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a:xfrm>
            <a:off x="1042988" y="177800"/>
            <a:ext cx="7772400" cy="658813"/>
          </a:xfrm>
        </p:spPr>
        <p:txBody>
          <a:bodyPr/>
          <a:lstStyle/>
          <a:p>
            <a:pPr eaLnBrk="1" hangingPunct="1"/>
            <a:r>
              <a:rPr lang="en-CA" b="1" smtClean="0"/>
              <a:t>Examples</a:t>
            </a:r>
          </a:p>
        </p:txBody>
      </p:sp>
      <p:sp>
        <p:nvSpPr>
          <p:cNvPr id="87042" name="Content Placeholder 2"/>
          <p:cNvSpPr>
            <a:spLocks noGrp="1"/>
          </p:cNvSpPr>
          <p:nvPr>
            <p:ph idx="4294967295"/>
          </p:nvPr>
        </p:nvSpPr>
        <p:spPr>
          <a:xfrm>
            <a:off x="719138" y="1052513"/>
            <a:ext cx="8424862" cy="5805487"/>
          </a:xfrm>
        </p:spPr>
        <p:txBody>
          <a:bodyPr/>
          <a:lstStyle/>
          <a:p>
            <a:pPr marL="0" indent="0" algn="ctr" eaLnBrk="1" hangingPunct="1">
              <a:lnSpc>
                <a:spcPct val="80000"/>
              </a:lnSpc>
              <a:buFont typeface="Arial" charset="0"/>
              <a:buNone/>
            </a:pPr>
            <a:r>
              <a:rPr lang="en-CA" sz="2500" b="1" smtClean="0"/>
              <a:t>Papua New Guinea (2008-2012)</a:t>
            </a:r>
          </a:p>
          <a:p>
            <a:pPr marL="0" indent="0" eaLnBrk="1" hangingPunct="1">
              <a:lnSpc>
                <a:spcPct val="80000"/>
              </a:lnSpc>
              <a:buFont typeface="Arial" charset="0"/>
              <a:buNone/>
            </a:pPr>
            <a:r>
              <a:rPr lang="en-CA" sz="2500" smtClean="0"/>
              <a:t>Outcome 1.1 National and selected Provincial Parliaments function more effectively and carry out their legislative and oversight roles</a:t>
            </a:r>
          </a:p>
          <a:p>
            <a:pPr marL="400050" lvl="1" indent="0" eaLnBrk="1" hangingPunct="1">
              <a:lnSpc>
                <a:spcPct val="80000"/>
              </a:lnSpc>
              <a:buFont typeface="Arial" charset="0"/>
              <a:buNone/>
            </a:pPr>
            <a:r>
              <a:rPr lang="en-CA" sz="2200" smtClean="0"/>
              <a:t>- N</a:t>
            </a:r>
            <a:r>
              <a:rPr lang="en-CA" sz="2200" baseline="30000" smtClean="0"/>
              <a:t>o</a:t>
            </a:r>
            <a:r>
              <a:rPr lang="en-CA" sz="2200" smtClean="0"/>
              <a:t>. users (MPs, committees, researchers) of services provided by Parliamentary Services (legal, research, library etc.);</a:t>
            </a:r>
          </a:p>
          <a:p>
            <a:pPr marL="400050" lvl="1" indent="0" eaLnBrk="1" hangingPunct="1">
              <a:lnSpc>
                <a:spcPct val="80000"/>
              </a:lnSpc>
              <a:buFont typeface="Arial" charset="0"/>
              <a:buNone/>
            </a:pPr>
            <a:r>
              <a:rPr lang="en-CA" sz="2200" smtClean="0"/>
              <a:t>- Quantity and Quality of Legislation prepared and approved.</a:t>
            </a:r>
          </a:p>
          <a:p>
            <a:pPr marL="400050" lvl="1" indent="0" eaLnBrk="1" hangingPunct="1">
              <a:lnSpc>
                <a:spcPct val="80000"/>
              </a:lnSpc>
              <a:buFont typeface="Arial" charset="0"/>
              <a:buNone/>
            </a:pPr>
            <a:endParaRPr lang="en-CA" sz="2200" smtClean="0"/>
          </a:p>
          <a:p>
            <a:pPr marL="0" indent="0" eaLnBrk="1" hangingPunct="1">
              <a:lnSpc>
                <a:spcPct val="80000"/>
              </a:lnSpc>
              <a:buFont typeface="Arial" charset="0"/>
              <a:buNone/>
            </a:pPr>
            <a:r>
              <a:rPr lang="en-CA" sz="2500" smtClean="0"/>
              <a:t>Outcome 4.3 By 2012, girls will experience fewer inequalities attending school</a:t>
            </a:r>
          </a:p>
          <a:p>
            <a:pPr marL="400050" lvl="1" indent="0" eaLnBrk="1" hangingPunct="1">
              <a:lnSpc>
                <a:spcPct val="80000"/>
              </a:lnSpc>
              <a:buFont typeface="Arial" charset="0"/>
              <a:buNone/>
            </a:pPr>
            <a:r>
              <a:rPr lang="en-CA" sz="2200" smtClean="0"/>
              <a:t>- A National plan and budget  to implement the girls’ education policy; </a:t>
            </a:r>
          </a:p>
          <a:p>
            <a:pPr marL="400050" lvl="1" indent="0" eaLnBrk="1" hangingPunct="1">
              <a:lnSpc>
                <a:spcPct val="80000"/>
              </a:lnSpc>
              <a:buFont typeface="Arial" charset="0"/>
              <a:buNone/>
            </a:pPr>
            <a:r>
              <a:rPr lang="en-CA" sz="2200" smtClean="0"/>
              <a:t>- No. of Child Friendly Schools in programe areas</a:t>
            </a:r>
          </a:p>
          <a:p>
            <a:pPr marL="400050" lvl="1" indent="0" eaLnBrk="1" hangingPunct="1">
              <a:lnSpc>
                <a:spcPct val="80000"/>
              </a:lnSpc>
              <a:buFont typeface="Arial" charset="0"/>
              <a:buNone/>
            </a:pPr>
            <a:r>
              <a:rPr lang="en-CA" sz="2200" smtClean="0"/>
              <a:t>- No. of teachers trained to provide counselling; </a:t>
            </a:r>
          </a:p>
          <a:p>
            <a:pPr marL="400050" lvl="1" indent="0" eaLnBrk="1" hangingPunct="1">
              <a:lnSpc>
                <a:spcPct val="80000"/>
              </a:lnSpc>
              <a:buFont typeface="Arial" charset="0"/>
              <a:buNone/>
            </a:pPr>
            <a:r>
              <a:rPr lang="en-CA" sz="2200" smtClean="0"/>
              <a:t>- % increase in girls enrolment and retention in programme areas</a:t>
            </a:r>
          </a:p>
          <a:p>
            <a:pPr marL="400050" lvl="1" indent="0" eaLnBrk="1" hangingPunct="1">
              <a:lnSpc>
                <a:spcPct val="80000"/>
              </a:lnSpc>
              <a:buFont typeface="Arial" charset="0"/>
              <a:buNone/>
            </a:pPr>
            <a:endParaRPr lang="en-CA" sz="2200" smtClean="0"/>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9089" name="Title 1"/>
          <p:cNvSpPr>
            <a:spLocks noGrp="1"/>
          </p:cNvSpPr>
          <p:nvPr>
            <p:ph type="title" idx="4294967295"/>
          </p:nvPr>
        </p:nvSpPr>
        <p:spPr>
          <a:xfrm>
            <a:off x="685800" y="-26988"/>
            <a:ext cx="7772400" cy="874713"/>
          </a:xfrm>
        </p:spPr>
        <p:txBody>
          <a:bodyPr/>
          <a:lstStyle/>
          <a:p>
            <a:pPr eaLnBrk="1" hangingPunct="1"/>
            <a:r>
              <a:rPr lang="en-CA" b="1" smtClean="0"/>
              <a:t>Examples</a:t>
            </a:r>
          </a:p>
        </p:txBody>
      </p:sp>
      <p:sp>
        <p:nvSpPr>
          <p:cNvPr id="89090" name="Content Placeholder 2"/>
          <p:cNvSpPr>
            <a:spLocks noGrp="1"/>
          </p:cNvSpPr>
          <p:nvPr>
            <p:ph idx="4294967295"/>
          </p:nvPr>
        </p:nvSpPr>
        <p:spPr>
          <a:xfrm>
            <a:off x="1371600" y="1052513"/>
            <a:ext cx="7772400" cy="5805487"/>
          </a:xfrm>
        </p:spPr>
        <p:txBody>
          <a:bodyPr/>
          <a:lstStyle/>
          <a:p>
            <a:pPr marL="0" indent="0" eaLnBrk="1" hangingPunct="1">
              <a:lnSpc>
                <a:spcPct val="90000"/>
              </a:lnSpc>
              <a:buFont typeface="Arial" charset="0"/>
              <a:buNone/>
            </a:pPr>
            <a:r>
              <a:rPr lang="en-CA" sz="1900" b="1" smtClean="0"/>
              <a:t>Uganda (2010-2014)</a:t>
            </a:r>
          </a:p>
          <a:p>
            <a:pPr marL="0" indent="0" eaLnBrk="1" hangingPunct="1">
              <a:lnSpc>
                <a:spcPct val="90000"/>
              </a:lnSpc>
              <a:buFont typeface="Arial" charset="0"/>
              <a:buNone/>
            </a:pPr>
            <a:r>
              <a:rPr lang="en-CA" sz="1900" smtClean="0"/>
              <a:t>Evidence-based policies, strategies and plans are reviewed, developed and adequately resourced through participatory and inclusive approaches to increase access to quality social services. </a:t>
            </a:r>
          </a:p>
          <a:p>
            <a:pPr marL="0" indent="0" eaLnBrk="1" hangingPunct="1">
              <a:lnSpc>
                <a:spcPct val="90000"/>
              </a:lnSpc>
              <a:buFont typeface="Arial" charset="0"/>
              <a:buNone/>
            </a:pPr>
            <a:endParaRPr lang="en-CA" sz="1900" smtClean="0"/>
          </a:p>
          <a:p>
            <a:pPr marL="0" indent="0" eaLnBrk="1" hangingPunct="1">
              <a:lnSpc>
                <a:spcPct val="90000"/>
              </a:lnSpc>
              <a:buFont typeface="Arial" charset="0"/>
              <a:buNone/>
            </a:pPr>
            <a:r>
              <a:rPr lang="en-CA" sz="1900" b="1" smtClean="0"/>
              <a:t>Azerbaijan (2011-2015)</a:t>
            </a:r>
          </a:p>
          <a:p>
            <a:pPr marL="0" indent="0" eaLnBrk="1" hangingPunct="1">
              <a:lnSpc>
                <a:spcPct val="90000"/>
              </a:lnSpc>
              <a:buFont typeface="Arial" charset="0"/>
              <a:buNone/>
            </a:pPr>
            <a:r>
              <a:rPr lang="en-CA" sz="1900" smtClean="0"/>
              <a:t>By 2015, civil society, media, and vulnerable groups enjoy increased roles in policy formulation and implementation processes.</a:t>
            </a:r>
          </a:p>
          <a:p>
            <a:pPr marL="0" indent="0" eaLnBrk="1" hangingPunct="1">
              <a:lnSpc>
                <a:spcPct val="90000"/>
              </a:lnSpc>
              <a:buFont typeface="Arial" charset="0"/>
              <a:buNone/>
            </a:pPr>
            <a:endParaRPr lang="en-GB" sz="1900" smtClean="0"/>
          </a:p>
          <a:p>
            <a:pPr marL="0" indent="0" eaLnBrk="1" hangingPunct="1">
              <a:lnSpc>
                <a:spcPct val="90000"/>
              </a:lnSpc>
              <a:buFont typeface="Arial" charset="0"/>
              <a:buNone/>
            </a:pPr>
            <a:r>
              <a:rPr lang="en-GB" sz="1900" b="1" smtClean="0"/>
              <a:t>Rwanda (2008-2012)</a:t>
            </a:r>
          </a:p>
          <a:p>
            <a:pPr marL="0" indent="0" eaLnBrk="1" hangingPunct="1">
              <a:lnSpc>
                <a:spcPct val="90000"/>
              </a:lnSpc>
              <a:buFont typeface="Arial" charset="0"/>
              <a:buNone/>
            </a:pPr>
            <a:r>
              <a:rPr lang="en-CA" sz="1900" smtClean="0"/>
              <a:t>Capacity of key public and private institutions strengthened to apply gender equality principles and standards in performance, practices and behavior</a:t>
            </a:r>
          </a:p>
          <a:p>
            <a:pPr marL="0" indent="0" eaLnBrk="1" hangingPunct="1">
              <a:lnSpc>
                <a:spcPct val="90000"/>
              </a:lnSpc>
              <a:buFont typeface="Arial" charset="0"/>
              <a:buNone/>
            </a:pPr>
            <a:endParaRPr lang="en-CA" sz="1900" smtClean="0"/>
          </a:p>
          <a:p>
            <a:pPr marL="0" indent="0" eaLnBrk="1" hangingPunct="1">
              <a:lnSpc>
                <a:spcPct val="90000"/>
              </a:lnSpc>
              <a:buFont typeface="Arial" charset="0"/>
              <a:buNone/>
            </a:pPr>
            <a:r>
              <a:rPr lang="en-CA" sz="1900" b="1" smtClean="0"/>
              <a:t>Vietnam (2006-2010)</a:t>
            </a:r>
          </a:p>
          <a:p>
            <a:pPr marL="0" indent="0" eaLnBrk="1" hangingPunct="1">
              <a:lnSpc>
                <a:spcPct val="90000"/>
              </a:lnSpc>
              <a:buFont typeface="Arial" charset="0"/>
              <a:buNone/>
            </a:pPr>
            <a:r>
              <a:rPr lang="en-CA" sz="1900" smtClean="0"/>
              <a:t>Strengthened legislative process, legal safeguards and justice mechanisms for vulnerable groups, ensuring consistency between the legal system and constitutional norms and international treaties </a:t>
            </a:r>
            <a:endParaRPr lang="en-AU" sz="1900" smtClean="0"/>
          </a:p>
          <a:p>
            <a:pPr marL="0" indent="0" eaLnBrk="1" hangingPunct="1">
              <a:lnSpc>
                <a:spcPct val="90000"/>
              </a:lnSpc>
              <a:buFont typeface="Arial" charset="0"/>
              <a:buNone/>
            </a:pPr>
            <a:endParaRPr lang="en-CA" sz="1900" i="1" smtClean="0"/>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97281" name="Rectangle 2"/>
          <p:cNvSpPr>
            <a:spLocks noGrp="1" noChangeArrowheads="1"/>
          </p:cNvSpPr>
          <p:nvPr>
            <p:ph type="title" idx="4294967295"/>
          </p:nvPr>
        </p:nvSpPr>
        <p:spPr>
          <a:xfrm>
            <a:off x="831850" y="44450"/>
            <a:ext cx="7772400" cy="647700"/>
          </a:xfrm>
        </p:spPr>
        <p:txBody>
          <a:bodyPr/>
          <a:lstStyle/>
          <a:p>
            <a:pPr eaLnBrk="1" hangingPunct="1"/>
            <a:r>
              <a:rPr lang="en-US" b="1" smtClean="0"/>
              <a:t>Refining results…</a:t>
            </a:r>
          </a:p>
        </p:txBody>
      </p:sp>
      <p:sp>
        <p:nvSpPr>
          <p:cNvPr id="97282" name="Rectangle 3"/>
          <p:cNvSpPr>
            <a:spLocks noChangeArrowheads="1"/>
          </p:cNvSpPr>
          <p:nvPr/>
        </p:nvSpPr>
        <p:spPr bwMode="auto">
          <a:xfrm>
            <a:off x="-36513" y="765175"/>
            <a:ext cx="5616576"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rPr>
              <a:t>To strengthen the capacity of health workers to do X by undertaking Y,…</a:t>
            </a:r>
          </a:p>
        </p:txBody>
      </p:sp>
      <p:sp>
        <p:nvSpPr>
          <p:cNvPr id="2509828" name="Rectangle 4"/>
          <p:cNvSpPr>
            <a:spLocks noChangeArrowheads="1"/>
          </p:cNvSpPr>
          <p:nvPr/>
        </p:nvSpPr>
        <p:spPr bwMode="auto">
          <a:xfrm>
            <a:off x="-36513" y="1773238"/>
            <a:ext cx="5832476"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rPr>
              <a:t>The capacity of health workers</a:t>
            </a:r>
            <a:r>
              <a:rPr lang="en-US" sz="2400"/>
              <a:t> </a:t>
            </a:r>
            <a:r>
              <a:rPr lang="en-US" sz="2400" u="sng">
                <a:solidFill>
                  <a:schemeClr val="bg1"/>
                </a:solidFill>
              </a:rPr>
              <a:t>is strengthened</a:t>
            </a:r>
            <a:r>
              <a:rPr lang="en-US" sz="2400"/>
              <a:t> </a:t>
            </a:r>
            <a:r>
              <a:rPr lang="en-US" sz="2400">
                <a:solidFill>
                  <a:srgbClr val="FFFFFF"/>
                </a:solidFill>
              </a:rPr>
              <a:t>to do X by undertaking Y,…</a:t>
            </a:r>
          </a:p>
        </p:txBody>
      </p:sp>
      <p:sp>
        <p:nvSpPr>
          <p:cNvPr id="2509829" name="Rectangle 5"/>
          <p:cNvSpPr>
            <a:spLocks noChangeArrowheads="1"/>
          </p:cNvSpPr>
          <p:nvPr/>
        </p:nvSpPr>
        <p:spPr bwMode="auto">
          <a:xfrm>
            <a:off x="-36513" y="2852738"/>
            <a:ext cx="5761038" cy="1293812"/>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rPr>
              <a:t>The capacity of health workders</a:t>
            </a:r>
            <a:r>
              <a:rPr lang="en-US" sz="2400"/>
              <a:t> </a:t>
            </a:r>
            <a:r>
              <a:rPr lang="en-US" sz="2400" u="sng">
                <a:solidFill>
                  <a:schemeClr val="bg1"/>
                </a:solidFill>
              </a:rPr>
              <a:t>in the</a:t>
            </a:r>
          </a:p>
          <a:p>
            <a:pPr algn="ctr"/>
            <a:r>
              <a:rPr lang="en-US" sz="2400" u="sng">
                <a:solidFill>
                  <a:schemeClr val="bg1"/>
                </a:solidFill>
              </a:rPr>
              <a:t>4 poorest districts</a:t>
            </a:r>
            <a:r>
              <a:rPr lang="en-US" sz="2400"/>
              <a:t> </a:t>
            </a:r>
            <a:r>
              <a:rPr lang="en-US" sz="2400">
                <a:solidFill>
                  <a:srgbClr val="FFFFFF"/>
                </a:solidFill>
              </a:rPr>
              <a:t>is strengthened to </a:t>
            </a:r>
          </a:p>
          <a:p>
            <a:pPr algn="ctr"/>
            <a:r>
              <a:rPr lang="en-US" sz="2400">
                <a:solidFill>
                  <a:srgbClr val="FFFFFF"/>
                </a:solidFill>
              </a:rPr>
              <a:t>do X by undertaking Y,…</a:t>
            </a:r>
          </a:p>
        </p:txBody>
      </p:sp>
      <p:sp>
        <p:nvSpPr>
          <p:cNvPr id="2509830" name="Rectangle 6"/>
          <p:cNvSpPr>
            <a:spLocks noChangeArrowheads="1"/>
          </p:cNvSpPr>
          <p:nvPr/>
        </p:nvSpPr>
        <p:spPr bwMode="auto">
          <a:xfrm>
            <a:off x="-36513" y="4510088"/>
            <a:ext cx="5688013" cy="10795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rPr>
              <a:t>The capacity of health workers in the 4 poorest districts is strengthened to do X</a:t>
            </a:r>
            <a:r>
              <a:rPr lang="en-US" sz="2400"/>
              <a:t> </a:t>
            </a:r>
          </a:p>
          <a:p>
            <a:pPr algn="ctr"/>
            <a:r>
              <a:rPr lang="en-US" sz="2400"/>
              <a:t>by undertaking Y,…</a:t>
            </a:r>
          </a:p>
        </p:txBody>
      </p:sp>
      <p:sp>
        <p:nvSpPr>
          <p:cNvPr id="97286" name="Line 7"/>
          <p:cNvSpPr>
            <a:spLocks noChangeShapeType="1"/>
          </p:cNvSpPr>
          <p:nvPr/>
        </p:nvSpPr>
        <p:spPr bwMode="auto">
          <a:xfrm>
            <a:off x="1403350" y="5445125"/>
            <a:ext cx="2519363" cy="0"/>
          </a:xfrm>
          <a:prstGeom prst="line">
            <a:avLst/>
          </a:prstGeom>
          <a:noFill/>
          <a:ln w="38100">
            <a:solidFill>
              <a:schemeClr val="bg1"/>
            </a:solidFill>
            <a:round/>
            <a:headEnd/>
            <a:tailEnd/>
          </a:ln>
        </p:spPr>
        <p:txBody>
          <a:bodyPr/>
          <a:lstStyle/>
          <a:p>
            <a:endParaRPr lang="en-US"/>
          </a:p>
        </p:txBody>
      </p:sp>
      <p:sp>
        <p:nvSpPr>
          <p:cNvPr id="2509832" name="Rectangle 8"/>
          <p:cNvSpPr>
            <a:spLocks noChangeArrowheads="1"/>
          </p:cNvSpPr>
          <p:nvPr/>
        </p:nvSpPr>
        <p:spPr bwMode="auto">
          <a:xfrm>
            <a:off x="-36513" y="5805488"/>
            <a:ext cx="4895851" cy="863600"/>
          </a:xfrm>
          <a:prstGeom prst="rect">
            <a:avLst/>
          </a:prstGeom>
          <a:solidFill>
            <a:schemeClr val="accent1"/>
          </a:solidFill>
          <a:ln w="9525">
            <a:solidFill>
              <a:schemeClr val="tx1"/>
            </a:solidFill>
            <a:miter lim="800000"/>
            <a:headEnd/>
            <a:tailEnd/>
          </a:ln>
        </p:spPr>
        <p:txBody>
          <a:bodyPr anchor="ctr"/>
          <a:lstStyle/>
          <a:p>
            <a:pPr algn="ctr"/>
            <a:r>
              <a:rPr lang="en-US" sz="2400">
                <a:solidFill>
                  <a:srgbClr val="FFFFFF"/>
                </a:solidFill>
              </a:rPr>
              <a:t>Health workers </a:t>
            </a:r>
            <a:r>
              <a:rPr lang="en-US" sz="2400"/>
              <a:t>in the 4 poorest districts </a:t>
            </a:r>
            <a:r>
              <a:rPr lang="en-US" sz="2400">
                <a:solidFill>
                  <a:srgbClr val="FFFFFF"/>
                </a:solidFill>
              </a:rPr>
              <a:t>are better able to  X</a:t>
            </a:r>
          </a:p>
        </p:txBody>
      </p:sp>
      <p:sp>
        <p:nvSpPr>
          <p:cNvPr id="2509833" name="Rectangle 9"/>
          <p:cNvSpPr>
            <a:spLocks noChangeArrowheads="1"/>
          </p:cNvSpPr>
          <p:nvPr/>
        </p:nvSpPr>
        <p:spPr bwMode="auto">
          <a:xfrm>
            <a:off x="5329238" y="909638"/>
            <a:ext cx="3851275" cy="863600"/>
          </a:xfrm>
          <a:prstGeom prst="rect">
            <a:avLst/>
          </a:prstGeom>
          <a:solidFill>
            <a:srgbClr val="FFFF00"/>
          </a:solidFill>
          <a:ln w="9525">
            <a:solidFill>
              <a:schemeClr val="tx1"/>
            </a:solidFill>
            <a:miter lim="800000"/>
            <a:headEnd/>
            <a:tailEnd/>
          </a:ln>
        </p:spPr>
        <p:txBody>
          <a:bodyPr anchor="ctr"/>
          <a:lstStyle/>
          <a:p>
            <a:pPr algn="ctr"/>
            <a:r>
              <a:rPr lang="en-US" sz="2000" i="1"/>
              <a:t>Let’s use results language to emphasis the future condition we want to achieve.</a:t>
            </a:r>
          </a:p>
        </p:txBody>
      </p:sp>
      <p:sp>
        <p:nvSpPr>
          <p:cNvPr id="2509834" name="Rectangle 10"/>
          <p:cNvSpPr>
            <a:spLocks noChangeArrowheads="1"/>
          </p:cNvSpPr>
          <p:nvPr/>
        </p:nvSpPr>
        <p:spPr bwMode="auto">
          <a:xfrm>
            <a:off x="5364163" y="2132013"/>
            <a:ext cx="3851275" cy="1512887"/>
          </a:xfrm>
          <a:prstGeom prst="rect">
            <a:avLst/>
          </a:prstGeom>
          <a:solidFill>
            <a:srgbClr val="FFFF00"/>
          </a:solidFill>
          <a:ln w="9525">
            <a:solidFill>
              <a:schemeClr val="tx1"/>
            </a:solidFill>
            <a:miter lim="800000"/>
            <a:headEnd/>
            <a:tailEnd/>
          </a:ln>
        </p:spPr>
        <p:txBody>
          <a:bodyPr anchor="ctr"/>
          <a:lstStyle/>
          <a:p>
            <a:pPr algn="ctr"/>
            <a:r>
              <a:rPr lang="en-US" sz="2000" i="1"/>
              <a:t>All health workers, everywhere? Can you be more specific? Are there particularly weak or under-resourced health workers we should emphasise?</a:t>
            </a:r>
          </a:p>
        </p:txBody>
      </p:sp>
      <p:sp>
        <p:nvSpPr>
          <p:cNvPr id="2509835" name="Rectangle 11"/>
          <p:cNvSpPr>
            <a:spLocks noChangeArrowheads="1"/>
          </p:cNvSpPr>
          <p:nvPr/>
        </p:nvSpPr>
        <p:spPr bwMode="auto">
          <a:xfrm>
            <a:off x="5616575" y="3935413"/>
            <a:ext cx="3527425" cy="1077912"/>
          </a:xfrm>
          <a:prstGeom prst="rect">
            <a:avLst/>
          </a:prstGeom>
          <a:solidFill>
            <a:srgbClr val="FFFF00"/>
          </a:solidFill>
          <a:ln w="9525">
            <a:solidFill>
              <a:schemeClr val="tx1"/>
            </a:solidFill>
            <a:miter lim="800000"/>
            <a:headEnd/>
            <a:tailEnd/>
          </a:ln>
        </p:spPr>
        <p:txBody>
          <a:bodyPr anchor="ctr"/>
          <a:lstStyle/>
          <a:p>
            <a:pPr algn="ctr"/>
            <a:r>
              <a:rPr lang="en-US" sz="2000" i="1"/>
              <a:t>We can take out information that relates to either strategy or activities. </a:t>
            </a:r>
          </a:p>
        </p:txBody>
      </p:sp>
      <p:sp>
        <p:nvSpPr>
          <p:cNvPr id="2509836" name="Rectangle 12"/>
          <p:cNvSpPr>
            <a:spLocks noChangeArrowheads="1"/>
          </p:cNvSpPr>
          <p:nvPr/>
        </p:nvSpPr>
        <p:spPr bwMode="auto">
          <a:xfrm>
            <a:off x="4789488" y="5302250"/>
            <a:ext cx="4354512" cy="1008063"/>
          </a:xfrm>
          <a:prstGeom prst="rect">
            <a:avLst/>
          </a:prstGeom>
          <a:solidFill>
            <a:srgbClr val="FFFF00"/>
          </a:solidFill>
          <a:ln w="9525">
            <a:solidFill>
              <a:schemeClr val="tx1"/>
            </a:solidFill>
            <a:miter lim="800000"/>
            <a:headEnd/>
            <a:tailEnd/>
          </a:ln>
        </p:spPr>
        <p:txBody>
          <a:bodyPr anchor="ctr"/>
          <a:lstStyle/>
          <a:p>
            <a:pPr algn="ctr"/>
            <a:r>
              <a:rPr lang="en-US" sz="2000" i="1"/>
              <a:t>Now, let’s try bringing the subject of change to the front, and shifting from passive to active language. </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09833"/>
                                        </p:tgtEl>
                                        <p:attrNameLst>
                                          <p:attrName>style.visibility</p:attrName>
                                        </p:attrNameLst>
                                      </p:cBhvr>
                                      <p:to>
                                        <p:strVal val="visible"/>
                                      </p:to>
                                    </p:set>
                                    <p:anim calcmode="lin" valueType="num">
                                      <p:cBhvr additive="base">
                                        <p:cTn id="7" dur="500" fill="hold"/>
                                        <p:tgtEl>
                                          <p:spTgt spid="2509833"/>
                                        </p:tgtEl>
                                        <p:attrNameLst>
                                          <p:attrName>ppt_x</p:attrName>
                                        </p:attrNameLst>
                                      </p:cBhvr>
                                      <p:tavLst>
                                        <p:tav tm="0">
                                          <p:val>
                                            <p:strVal val="1+#ppt_w/2"/>
                                          </p:val>
                                        </p:tav>
                                        <p:tav tm="100000">
                                          <p:val>
                                            <p:strVal val="#ppt_x"/>
                                          </p:val>
                                        </p:tav>
                                      </p:tavLst>
                                    </p:anim>
                                    <p:anim calcmode="lin" valueType="num">
                                      <p:cBhvr additive="base">
                                        <p:cTn id="8" dur="500" fill="hold"/>
                                        <p:tgtEl>
                                          <p:spTgt spid="250983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09828"/>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509834"/>
                                        </p:tgtEl>
                                        <p:attrNameLst>
                                          <p:attrName>style.visibility</p:attrName>
                                        </p:attrNameLst>
                                      </p:cBhvr>
                                      <p:to>
                                        <p:strVal val="visible"/>
                                      </p:to>
                                    </p:set>
                                    <p:anim calcmode="lin" valueType="num">
                                      <p:cBhvr additive="base">
                                        <p:cTn id="17" dur="500" fill="hold"/>
                                        <p:tgtEl>
                                          <p:spTgt spid="2509834"/>
                                        </p:tgtEl>
                                        <p:attrNameLst>
                                          <p:attrName>ppt_x</p:attrName>
                                        </p:attrNameLst>
                                      </p:cBhvr>
                                      <p:tavLst>
                                        <p:tav tm="0">
                                          <p:val>
                                            <p:strVal val="1+#ppt_w/2"/>
                                          </p:val>
                                        </p:tav>
                                        <p:tav tm="100000">
                                          <p:val>
                                            <p:strVal val="#ppt_x"/>
                                          </p:val>
                                        </p:tav>
                                      </p:tavLst>
                                    </p:anim>
                                    <p:anim calcmode="lin" valueType="num">
                                      <p:cBhvr additive="base">
                                        <p:cTn id="18" dur="500" fill="hold"/>
                                        <p:tgtEl>
                                          <p:spTgt spid="250983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50982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grpId="0" nodeType="clickEffect">
                                  <p:stCondLst>
                                    <p:cond delay="0"/>
                                  </p:stCondLst>
                                  <p:childTnLst>
                                    <p:set>
                                      <p:cBhvr>
                                        <p:cTn id="26" dur="1" fill="hold">
                                          <p:stCondLst>
                                            <p:cond delay="0"/>
                                          </p:stCondLst>
                                        </p:cTn>
                                        <p:tgtEl>
                                          <p:spTgt spid="2509835"/>
                                        </p:tgtEl>
                                        <p:attrNameLst>
                                          <p:attrName>style.visibility</p:attrName>
                                        </p:attrNameLst>
                                      </p:cBhvr>
                                      <p:to>
                                        <p:strVal val="visible"/>
                                      </p:to>
                                    </p:set>
                                    <p:anim calcmode="lin" valueType="num">
                                      <p:cBhvr additive="base">
                                        <p:cTn id="27" dur="500" fill="hold"/>
                                        <p:tgtEl>
                                          <p:spTgt spid="2509835"/>
                                        </p:tgtEl>
                                        <p:attrNameLst>
                                          <p:attrName>ppt_x</p:attrName>
                                        </p:attrNameLst>
                                      </p:cBhvr>
                                      <p:tavLst>
                                        <p:tav tm="0">
                                          <p:val>
                                            <p:strVal val="1+#ppt_w/2"/>
                                          </p:val>
                                        </p:tav>
                                        <p:tav tm="100000">
                                          <p:val>
                                            <p:strVal val="#ppt_x"/>
                                          </p:val>
                                        </p:tav>
                                      </p:tavLst>
                                    </p:anim>
                                    <p:anim calcmode="lin" valueType="num">
                                      <p:cBhvr additive="base">
                                        <p:cTn id="28" dur="500" fill="hold"/>
                                        <p:tgtEl>
                                          <p:spTgt spid="2509835"/>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09830"/>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509836"/>
                                        </p:tgtEl>
                                        <p:attrNameLst>
                                          <p:attrName>style.visibility</p:attrName>
                                        </p:attrNameLst>
                                      </p:cBhvr>
                                      <p:to>
                                        <p:strVal val="visible"/>
                                      </p:to>
                                    </p:set>
                                    <p:anim calcmode="lin" valueType="num">
                                      <p:cBhvr additive="base">
                                        <p:cTn id="37" dur="500" fill="hold"/>
                                        <p:tgtEl>
                                          <p:spTgt spid="2509836"/>
                                        </p:tgtEl>
                                        <p:attrNameLst>
                                          <p:attrName>ppt_x</p:attrName>
                                        </p:attrNameLst>
                                      </p:cBhvr>
                                      <p:tavLst>
                                        <p:tav tm="0">
                                          <p:val>
                                            <p:strVal val="1+#ppt_w/2"/>
                                          </p:val>
                                        </p:tav>
                                        <p:tav tm="100000">
                                          <p:val>
                                            <p:strVal val="#ppt_x"/>
                                          </p:val>
                                        </p:tav>
                                      </p:tavLst>
                                    </p:anim>
                                    <p:anim calcmode="lin" valueType="num">
                                      <p:cBhvr additive="base">
                                        <p:cTn id="38" dur="500" fill="hold"/>
                                        <p:tgtEl>
                                          <p:spTgt spid="2509836"/>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5098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9828" grpId="0" animBg="1"/>
      <p:bldP spid="2509830" grpId="0" animBg="1"/>
      <p:bldP spid="2509832" grpId="0" animBg="1"/>
      <p:bldP spid="2509833" grpId="0" animBg="1"/>
      <p:bldP spid="2509834" grpId="0" animBg="1"/>
      <p:bldP spid="2509835" grpId="0" animBg="1"/>
      <p:bldP spid="250983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3"/>
          <p:cNvSpPr>
            <a:spLocks noGrp="1"/>
          </p:cNvSpPr>
          <p:nvPr>
            <p:ph type="ctrTitle" idx="4294967295"/>
          </p:nvPr>
        </p:nvSpPr>
        <p:spPr>
          <a:xfrm>
            <a:off x="685800" y="2130425"/>
            <a:ext cx="7772400" cy="1470025"/>
          </a:xfrm>
        </p:spPr>
        <p:txBody>
          <a:bodyPr/>
          <a:lstStyle/>
          <a:p>
            <a:pPr eaLnBrk="1" hangingPunct="1"/>
            <a:r>
              <a:rPr lang="en-CA" b="1" smtClean="0"/>
              <a:t>A Human Rights-Based Approach to Monitoring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425" name="Rectangle 2"/>
          <p:cNvSpPr>
            <a:spLocks noGrp="1"/>
          </p:cNvSpPr>
          <p:nvPr>
            <p:ph type="body" idx="4294967295"/>
          </p:nvPr>
        </p:nvSpPr>
        <p:spPr>
          <a:xfrm>
            <a:off x="457200" y="1295400"/>
            <a:ext cx="8520113" cy="5334000"/>
          </a:xfrm>
        </p:spPr>
        <p:txBody>
          <a:bodyPr/>
          <a:lstStyle/>
          <a:p>
            <a:pPr eaLnBrk="1" hangingPunct="1">
              <a:lnSpc>
                <a:spcPct val="80000"/>
              </a:lnSpc>
              <a:spcAft>
                <a:spcPct val="55000"/>
              </a:spcAft>
              <a:buClr>
                <a:srgbClr val="006699"/>
              </a:buClr>
              <a:buFont typeface="Wingdings" pitchFamily="2" charset="2"/>
              <a:buNone/>
            </a:pPr>
            <a:endParaRPr lang="en-GB" sz="2800" b="1" u="sng" smtClean="0"/>
          </a:p>
          <a:p>
            <a:pPr eaLnBrk="1" hangingPunct="1">
              <a:spcBef>
                <a:spcPct val="0"/>
              </a:spcBef>
              <a:spcAft>
                <a:spcPts val="600"/>
              </a:spcAft>
              <a:buClr>
                <a:srgbClr val="006699"/>
              </a:buClr>
              <a:buFont typeface="Wingdings" pitchFamily="2" charset="2"/>
              <a:buChar char="§"/>
            </a:pPr>
            <a:r>
              <a:rPr lang="en-GB" sz="2800" smtClean="0"/>
              <a:t>Track </a:t>
            </a:r>
            <a:r>
              <a:rPr lang="en-GB" sz="2800" b="1" u="sng" smtClean="0"/>
              <a:t>progress towards the agreed results</a:t>
            </a:r>
            <a:r>
              <a:rPr lang="en-GB" sz="2800" smtClean="0"/>
              <a:t> in the UNDAF matrix</a:t>
            </a:r>
          </a:p>
          <a:p>
            <a:pPr eaLnBrk="1" hangingPunct="1">
              <a:spcBef>
                <a:spcPct val="0"/>
              </a:spcBef>
              <a:spcAft>
                <a:spcPts val="600"/>
              </a:spcAft>
              <a:buClr>
                <a:srgbClr val="006699"/>
              </a:buClr>
              <a:buFont typeface="Wingdings" pitchFamily="2" charset="2"/>
              <a:buChar char="§"/>
            </a:pPr>
            <a:r>
              <a:rPr lang="en-GB" sz="2800" smtClean="0"/>
              <a:t>Checks if </a:t>
            </a:r>
            <a:r>
              <a:rPr lang="en-GB" sz="2800" b="1" u="sng" smtClean="0"/>
              <a:t>assumptions made and risks identified</a:t>
            </a:r>
            <a:r>
              <a:rPr lang="en-GB" sz="2800" smtClean="0"/>
              <a:t> at the design stage are still valid or need to be reviewed</a:t>
            </a:r>
          </a:p>
          <a:p>
            <a:pPr eaLnBrk="1" hangingPunct="1">
              <a:spcBef>
                <a:spcPct val="0"/>
              </a:spcBef>
              <a:spcAft>
                <a:spcPts val="600"/>
              </a:spcAft>
              <a:buClr>
                <a:srgbClr val="006699"/>
              </a:buClr>
              <a:buFont typeface="Wingdings" pitchFamily="2" charset="2"/>
              <a:buChar char="§"/>
            </a:pPr>
            <a:r>
              <a:rPr lang="en-GB" sz="2800" smtClean="0"/>
              <a:t>Allows UNCTs and implementing partners to make </a:t>
            </a:r>
            <a:r>
              <a:rPr lang="en-GB" sz="2800" b="1" u="sng" smtClean="0"/>
              <a:t>mid-course corrections</a:t>
            </a:r>
            <a:r>
              <a:rPr lang="en-GB" sz="2800" smtClean="0"/>
              <a:t> as an integral part of programme management</a:t>
            </a:r>
          </a:p>
        </p:txBody>
      </p:sp>
      <p:sp>
        <p:nvSpPr>
          <p:cNvPr id="2413571" name="Rectangle 3"/>
          <p:cNvSpPr>
            <a:spLocks noGrp="1"/>
          </p:cNvSpPr>
          <p:nvPr>
            <p:ph type="title" idx="4294967295"/>
          </p:nvPr>
        </p:nvSpPr>
        <p:spPr>
          <a:xfrm>
            <a:off x="455613" y="357188"/>
            <a:ext cx="7772400" cy="809625"/>
          </a:xfrm>
        </p:spPr>
        <p:txBody>
          <a:bodyPr/>
          <a:lstStyle/>
          <a:p>
            <a:pPr eaLnBrk="1" hangingPunct="1">
              <a:defRPr/>
            </a:pP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r>
              <a:rPr lang="en-US" sz="4000" b="1" smtClean="0"/>
              <a:t>What is Monitoring?</a:t>
            </a: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endParaRPr lang="en-US" sz="4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3" name="Rectangle 2"/>
          <p:cNvSpPr>
            <a:spLocks noGrp="1"/>
          </p:cNvSpPr>
          <p:nvPr>
            <p:ph type="title" idx="4294967295"/>
          </p:nvPr>
        </p:nvSpPr>
        <p:spPr>
          <a:xfrm>
            <a:off x="685800" y="260350"/>
            <a:ext cx="7772400" cy="1143000"/>
          </a:xfrm>
        </p:spPr>
        <p:txBody>
          <a:bodyPr/>
          <a:lstStyle/>
          <a:p>
            <a:pPr eaLnBrk="1" hangingPunct="1"/>
            <a:r>
              <a:rPr lang="en-US" sz="4000" b="1" smtClean="0"/>
              <a:t>And Why Do We Need It?</a:t>
            </a:r>
          </a:p>
        </p:txBody>
      </p:sp>
      <p:sp>
        <p:nvSpPr>
          <p:cNvPr id="105474" name="Rectangle 3"/>
          <p:cNvSpPr>
            <a:spLocks noGrp="1"/>
          </p:cNvSpPr>
          <p:nvPr>
            <p:ph type="body" idx="4294967295"/>
          </p:nvPr>
        </p:nvSpPr>
        <p:spPr>
          <a:xfrm>
            <a:off x="684213" y="1844675"/>
            <a:ext cx="7772400" cy="4114800"/>
          </a:xfrm>
        </p:spPr>
        <p:txBody>
          <a:bodyPr/>
          <a:lstStyle/>
          <a:p>
            <a:pPr eaLnBrk="1" hangingPunct="1">
              <a:spcBef>
                <a:spcPct val="0"/>
              </a:spcBef>
              <a:spcAft>
                <a:spcPts val="600"/>
              </a:spcAft>
              <a:buClr>
                <a:srgbClr val="006699"/>
              </a:buClr>
              <a:buFont typeface="Wingdings" pitchFamily="2" charset="2"/>
              <a:buChar char="à"/>
            </a:pPr>
            <a:r>
              <a:rPr lang="en-GB" altLang="ja-JP" sz="2800" smtClean="0"/>
              <a:t>Regular and systematic </a:t>
            </a:r>
            <a:r>
              <a:rPr lang="en-GB" altLang="ja-JP" sz="2800" b="1" u="sng" smtClean="0"/>
              <a:t>assessment of progress</a:t>
            </a:r>
          </a:p>
          <a:p>
            <a:pPr eaLnBrk="1" hangingPunct="1">
              <a:spcBef>
                <a:spcPct val="0"/>
              </a:spcBef>
              <a:spcAft>
                <a:spcPts val="600"/>
              </a:spcAft>
              <a:buClr>
                <a:srgbClr val="006699"/>
              </a:buClr>
              <a:buFont typeface="Wingdings" pitchFamily="2" charset="2"/>
              <a:buChar char="à"/>
            </a:pPr>
            <a:r>
              <a:rPr lang="en-GB" altLang="ja-JP" sz="2800" smtClean="0"/>
              <a:t>Continued review of </a:t>
            </a:r>
            <a:r>
              <a:rPr lang="en-GB" altLang="ja-JP" sz="2800" b="1" u="sng" smtClean="0"/>
              <a:t>partners’ capacity development needs</a:t>
            </a:r>
            <a:r>
              <a:rPr lang="en-GB" altLang="ja-JP" sz="2800" smtClean="0"/>
              <a:t> </a:t>
            </a:r>
          </a:p>
          <a:p>
            <a:pPr eaLnBrk="1" hangingPunct="1">
              <a:spcBef>
                <a:spcPct val="0"/>
              </a:spcBef>
              <a:spcAft>
                <a:spcPts val="600"/>
              </a:spcAft>
              <a:buClr>
                <a:srgbClr val="006699"/>
              </a:buClr>
              <a:buFont typeface="Wingdings" pitchFamily="2" charset="2"/>
              <a:buChar char="à"/>
            </a:pPr>
            <a:r>
              <a:rPr lang="en-GB" altLang="ja-JP" sz="2800" smtClean="0"/>
              <a:t>Improve </a:t>
            </a:r>
            <a:r>
              <a:rPr lang="en-GB" altLang="ja-JP" sz="2800" b="1" u="sng" smtClean="0"/>
              <a:t>results-based reporting</a:t>
            </a:r>
            <a:r>
              <a:rPr lang="en-GB" altLang="ja-JP" sz="2800" smtClean="0"/>
              <a:t> on achievements</a:t>
            </a:r>
          </a:p>
          <a:p>
            <a:pPr eaLnBrk="1" hangingPunct="1">
              <a:spcBef>
                <a:spcPct val="0"/>
              </a:spcBef>
              <a:spcAft>
                <a:spcPts val="600"/>
              </a:spcAft>
              <a:buClr>
                <a:srgbClr val="006699"/>
              </a:buClr>
              <a:buFont typeface="Wingdings" pitchFamily="2" charset="2"/>
              <a:buChar char="à"/>
            </a:pPr>
            <a:r>
              <a:rPr lang="en-GB" altLang="ja-JP" sz="2800" smtClean="0"/>
              <a:t>Strengthen </a:t>
            </a:r>
            <a:r>
              <a:rPr lang="en-GB" altLang="ja-JP" sz="2800" b="1" u="sng" smtClean="0"/>
              <a:t>teamwork and ownership</a:t>
            </a:r>
            <a:r>
              <a:rPr lang="en-GB" altLang="ja-JP" sz="2800" smtClean="0"/>
              <a:t> of the UNDAF among implementing partners</a:t>
            </a:r>
            <a:endParaRPr lang="en-GB" sz="2800" smtClean="0">
              <a:ea typeface="ＭＳ Ｐゴシック" pitchFamily="34" charset="-128"/>
            </a:endParaRPr>
          </a:p>
          <a:p>
            <a:pPr eaLnBrk="1" hangingPunct="1">
              <a:lnSpc>
                <a:spcPct val="90000"/>
              </a:lnSpc>
            </a:pPr>
            <a:endParaRPr lang="en-US" sz="280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1" name="Rectangle 3"/>
          <p:cNvSpPr>
            <a:spLocks noGrp="1" noChangeArrowheads="1"/>
          </p:cNvSpPr>
          <p:nvPr>
            <p:ph type="body" idx="4294967295"/>
          </p:nvPr>
        </p:nvSpPr>
        <p:spPr>
          <a:xfrm>
            <a:off x="395288" y="1417638"/>
            <a:ext cx="8353425" cy="4891087"/>
          </a:xfrm>
        </p:spPr>
        <p:txBody>
          <a:bodyPr/>
          <a:lstStyle/>
          <a:p>
            <a:pPr eaLnBrk="1" hangingPunct="1">
              <a:lnSpc>
                <a:spcPct val="80000"/>
              </a:lnSpc>
              <a:spcAft>
                <a:spcPct val="55000"/>
              </a:spcAft>
              <a:buClr>
                <a:srgbClr val="006699"/>
              </a:buClr>
              <a:buFont typeface="Wingdings" pitchFamily="2" charset="2"/>
              <a:buChar char="§"/>
            </a:pPr>
            <a:r>
              <a:rPr lang="en-US" altLang="ja-JP" sz="2400" smtClean="0"/>
              <a:t>An </a:t>
            </a:r>
            <a:r>
              <a:rPr lang="en-US" altLang="ja-JP" sz="2400" b="1" u="sng" smtClean="0"/>
              <a:t>external function</a:t>
            </a:r>
            <a:r>
              <a:rPr lang="en-US" altLang="ja-JP" sz="2400" smtClean="0"/>
              <a:t> that is separated from programme management</a:t>
            </a:r>
          </a:p>
          <a:p>
            <a:pPr eaLnBrk="1" hangingPunct="1">
              <a:lnSpc>
                <a:spcPct val="80000"/>
              </a:lnSpc>
              <a:spcAft>
                <a:spcPct val="55000"/>
              </a:spcAft>
              <a:buClr>
                <a:srgbClr val="006699"/>
              </a:buClr>
              <a:buFont typeface="Wingdings" pitchFamily="2" charset="2"/>
              <a:buChar char="§"/>
            </a:pPr>
            <a:r>
              <a:rPr lang="en-US" altLang="ja-JP" sz="2400" smtClean="0"/>
              <a:t>Determines whether results made a </a:t>
            </a:r>
            <a:r>
              <a:rPr lang="en-US" altLang="ja-JP" sz="2400" b="1" u="sng" smtClean="0"/>
              <a:t>worthwhile contribution</a:t>
            </a:r>
            <a:r>
              <a:rPr lang="en-US" altLang="ja-JP" sz="2400" smtClean="0"/>
              <a:t> to national development priorities</a:t>
            </a:r>
          </a:p>
          <a:p>
            <a:pPr eaLnBrk="1" hangingPunct="1">
              <a:lnSpc>
                <a:spcPct val="80000"/>
              </a:lnSpc>
              <a:spcAft>
                <a:spcPct val="55000"/>
              </a:spcAft>
              <a:buClr>
                <a:srgbClr val="006699"/>
              </a:buClr>
              <a:buFont typeface="Wingdings" pitchFamily="2" charset="2"/>
              <a:buChar char="§"/>
            </a:pPr>
            <a:r>
              <a:rPr lang="en-GB" sz="2400" b="1" smtClean="0"/>
              <a:t>3 key questions:</a:t>
            </a:r>
          </a:p>
          <a:p>
            <a:pPr lvl="1" eaLnBrk="1" hangingPunct="1">
              <a:lnSpc>
                <a:spcPct val="80000"/>
              </a:lnSpc>
              <a:spcAft>
                <a:spcPct val="55000"/>
              </a:spcAft>
              <a:buClr>
                <a:srgbClr val="006699"/>
              </a:buClr>
              <a:buFont typeface="Wingdings" pitchFamily="2" charset="2"/>
              <a:buChar char="à"/>
            </a:pPr>
            <a:r>
              <a:rPr lang="en-GB" sz="2400" smtClean="0"/>
              <a:t>Did the UNDAF make the best use of the UNCT’s comparative advantages in the country?</a:t>
            </a:r>
          </a:p>
          <a:p>
            <a:pPr lvl="1" eaLnBrk="1" hangingPunct="1">
              <a:lnSpc>
                <a:spcPct val="80000"/>
              </a:lnSpc>
              <a:spcAft>
                <a:spcPct val="55000"/>
              </a:spcAft>
              <a:buClr>
                <a:srgbClr val="006699"/>
              </a:buClr>
              <a:buFont typeface="Wingdings" pitchFamily="2" charset="2"/>
              <a:buChar char="à"/>
            </a:pPr>
            <a:r>
              <a:rPr lang="en-GB" sz="2400" smtClean="0"/>
              <a:t>Did the UNDAF generate a coherent UNCT response to national priorities? </a:t>
            </a:r>
          </a:p>
          <a:p>
            <a:pPr lvl="1" eaLnBrk="1" hangingPunct="1">
              <a:lnSpc>
                <a:spcPct val="80000"/>
              </a:lnSpc>
              <a:spcAft>
                <a:spcPct val="55000"/>
              </a:spcAft>
              <a:buClr>
                <a:srgbClr val="006699"/>
              </a:buClr>
              <a:buFont typeface="Wingdings" pitchFamily="2" charset="2"/>
              <a:buChar char="à"/>
            </a:pPr>
            <a:r>
              <a:rPr lang="en-GB" sz="2400" smtClean="0"/>
              <a:t>Did the UNDAF help achieve the selected priorities in the national development framework?</a:t>
            </a:r>
            <a:r>
              <a:rPr lang="en-US" sz="3500" smtClean="0">
                <a:cs typeface="Arial" charset="0"/>
              </a:rPr>
              <a:t> </a:t>
            </a:r>
          </a:p>
          <a:p>
            <a:pPr eaLnBrk="1" hangingPunct="1">
              <a:lnSpc>
                <a:spcPct val="80000"/>
              </a:lnSpc>
              <a:buFont typeface="Arial" charset="0"/>
              <a:buNone/>
            </a:pPr>
            <a:r>
              <a:rPr lang="en-US" sz="2000" smtClean="0">
                <a:cs typeface="Arial" charset="0"/>
              </a:rPr>
              <a:t>             </a:t>
            </a:r>
            <a:endParaRPr lang="en-US" sz="2400" smtClean="0">
              <a:cs typeface="Arial" charset="0"/>
            </a:endParaRPr>
          </a:p>
          <a:p>
            <a:pPr eaLnBrk="1" hangingPunct="1">
              <a:lnSpc>
                <a:spcPct val="80000"/>
              </a:lnSpc>
              <a:spcAft>
                <a:spcPct val="55000"/>
              </a:spcAft>
              <a:buClr>
                <a:srgbClr val="006699"/>
              </a:buClr>
              <a:buFont typeface="Wingdings" pitchFamily="2" charset="2"/>
              <a:buChar char="§"/>
            </a:pPr>
            <a:endParaRPr lang="en-US" sz="2000" smtClean="0"/>
          </a:p>
          <a:p>
            <a:pPr eaLnBrk="1" hangingPunct="1">
              <a:lnSpc>
                <a:spcPct val="80000"/>
              </a:lnSpc>
              <a:spcAft>
                <a:spcPct val="55000"/>
              </a:spcAft>
              <a:buClr>
                <a:srgbClr val="006699"/>
              </a:buClr>
              <a:buFont typeface="Wingdings" pitchFamily="2" charset="2"/>
              <a:buChar char="à"/>
            </a:pPr>
            <a:endParaRPr lang="en-US" altLang="ja-JP" sz="1400" smtClean="0"/>
          </a:p>
          <a:p>
            <a:pPr eaLnBrk="1" hangingPunct="1">
              <a:lnSpc>
                <a:spcPct val="80000"/>
              </a:lnSpc>
              <a:spcAft>
                <a:spcPct val="55000"/>
              </a:spcAft>
              <a:buClr>
                <a:srgbClr val="006699"/>
              </a:buClr>
              <a:buFont typeface="Wingdings" pitchFamily="2" charset="2"/>
              <a:buChar char="à"/>
            </a:pPr>
            <a:endParaRPr lang="en-US" sz="700" smtClean="0"/>
          </a:p>
        </p:txBody>
      </p:sp>
      <p:sp>
        <p:nvSpPr>
          <p:cNvPr id="2415619" name="Rectangle 4"/>
          <p:cNvSpPr>
            <a:spLocks noGrp="1" noChangeArrowheads="1"/>
          </p:cNvSpPr>
          <p:nvPr>
            <p:ph type="title" idx="4294967295"/>
          </p:nvPr>
        </p:nvSpPr>
        <p:spPr>
          <a:xfrm>
            <a:off x="687388" y="125413"/>
            <a:ext cx="7772400" cy="1143000"/>
          </a:xfrm>
        </p:spPr>
        <p:txBody>
          <a:bodyPr/>
          <a:lstStyle/>
          <a:p>
            <a:pPr eaLnBrk="1" hangingPunct="1">
              <a:defRPr/>
            </a:pP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r>
              <a:rPr lang="en-US" sz="4000" b="1" smtClean="0"/>
              <a:t>What is Evaluation?</a:t>
            </a:r>
            <a:r>
              <a:rPr lang="en-US" sz="4000" b="1" smtClean="0">
                <a:effectLst>
                  <a:outerShdw blurRad="38100" dist="38100" dir="2700000" algn="tl">
                    <a:srgbClr val="C0C0C0"/>
                  </a:outerShdw>
                </a:effectLst>
              </a:rPr>
              <a:t/>
            </a:r>
            <a:br>
              <a:rPr lang="en-US" sz="4000" b="1" smtClean="0">
                <a:effectLst>
                  <a:outerShdw blurRad="38100" dist="38100" dir="2700000" algn="tl">
                    <a:srgbClr val="C0C0C0"/>
                  </a:outerShdw>
                </a:effectLst>
              </a:rPr>
            </a:br>
            <a:endParaRPr lang="en-US" sz="4000" b="1" smtClean="0">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903288" y="-26988"/>
            <a:ext cx="7772400" cy="1143001"/>
          </a:xfrm>
        </p:spPr>
        <p:txBody>
          <a:bodyPr/>
          <a:lstStyle/>
          <a:p>
            <a:pPr eaLnBrk="1" hangingPunct="1"/>
            <a:r>
              <a:rPr lang="en-CA" sz="4000" b="1" smtClean="0"/>
              <a:t>Accountability for Results</a:t>
            </a:r>
          </a:p>
        </p:txBody>
      </p:sp>
      <p:pic>
        <p:nvPicPr>
          <p:cNvPr id="45058" name="Picture 2"/>
          <p:cNvPicPr>
            <a:picLocks noChangeAspect="1" noChangeArrowheads="1"/>
          </p:cNvPicPr>
          <p:nvPr/>
        </p:nvPicPr>
        <p:blipFill>
          <a:blip r:embed="rId3"/>
          <a:srcRect t="12611"/>
          <a:stretch>
            <a:fillRect/>
          </a:stretch>
        </p:blipFill>
        <p:spPr bwMode="auto">
          <a:xfrm>
            <a:off x="1258888" y="1668463"/>
            <a:ext cx="6913562" cy="5208587"/>
          </a:xfrm>
          <a:prstGeom prst="rect">
            <a:avLst/>
          </a:prstGeom>
          <a:noFill/>
          <a:ln w="9525" algn="ctr">
            <a:noFill/>
            <a:miter lim="800000"/>
            <a:headEnd/>
            <a:tailEnd/>
          </a:ln>
        </p:spPr>
      </p:pic>
      <p:sp>
        <p:nvSpPr>
          <p:cNvPr id="45059" name="Rectangle 3"/>
          <p:cNvSpPr>
            <a:spLocks noChangeArrowheads="1"/>
          </p:cNvSpPr>
          <p:nvPr/>
        </p:nvSpPr>
        <p:spPr bwMode="auto">
          <a:xfrm>
            <a:off x="1116013" y="1052513"/>
            <a:ext cx="7777162" cy="581025"/>
          </a:xfrm>
          <a:prstGeom prst="rect">
            <a:avLst/>
          </a:prstGeom>
          <a:noFill/>
          <a:ln w="9525">
            <a:noFill/>
            <a:miter lim="800000"/>
            <a:headEnd/>
            <a:tailEnd/>
          </a:ln>
        </p:spPr>
        <p:txBody>
          <a:bodyPr>
            <a:spAutoFit/>
          </a:bodyPr>
          <a:lstStyle/>
          <a:p>
            <a:pPr algn="ctr">
              <a:lnSpc>
                <a:spcPct val="80000"/>
              </a:lnSpc>
              <a:spcBef>
                <a:spcPct val="20000"/>
              </a:spcBef>
              <a:buClr>
                <a:srgbClr val="006699"/>
              </a:buClr>
              <a:buFont typeface="Wingdings" pitchFamily="2" charset="2"/>
              <a:buNone/>
            </a:pPr>
            <a:r>
              <a:rPr lang="en-CA" sz="2000"/>
              <a:t>For the UNDAF, mutual accountability means the respective accountability of parties working together towards shared outcomes </a:t>
            </a:r>
            <a:endParaRPr lang="en-CA" sz="2000" b="1"/>
          </a:p>
        </p:txBody>
      </p:sp>
      <p:sp>
        <p:nvSpPr>
          <p:cNvPr id="45060" name="Rectangle 2"/>
          <p:cNvSpPr>
            <a:spLocks noChangeArrowheads="1"/>
          </p:cNvSpPr>
          <p:nvPr/>
        </p:nvSpPr>
        <p:spPr bwMode="auto">
          <a:xfrm>
            <a:off x="250825" y="4941888"/>
            <a:ext cx="2665413" cy="1465262"/>
          </a:xfrm>
          <a:prstGeom prst="rect">
            <a:avLst/>
          </a:prstGeom>
          <a:solidFill>
            <a:srgbClr val="FFFF00"/>
          </a:solidFill>
          <a:ln w="9525">
            <a:noFill/>
            <a:miter lim="800000"/>
            <a:headEnd/>
            <a:tailEnd/>
          </a:ln>
        </p:spPr>
        <p:txBody>
          <a:bodyPr>
            <a:spAutoFit/>
          </a:bodyPr>
          <a:lstStyle/>
          <a:p>
            <a:pPr algn="ctr">
              <a:spcAft>
                <a:spcPts val="600"/>
              </a:spcAft>
              <a:buClr>
                <a:srgbClr val="006699"/>
              </a:buClr>
              <a:buFont typeface="Wingdings" pitchFamily="2" charset="2"/>
              <a:buNone/>
            </a:pPr>
            <a:r>
              <a:rPr lang="en-CA" b="1"/>
              <a:t>UNCTs are accountable for outcomes, </a:t>
            </a:r>
            <a:r>
              <a:rPr lang="en-CA" b="1" u="sng"/>
              <a:t>they are not </a:t>
            </a:r>
            <a:r>
              <a:rPr lang="en-CA" b="1"/>
              <a:t>wholly responsible for their achievement.</a:t>
            </a:r>
          </a:p>
        </p:txBody>
      </p:sp>
      <p:cxnSp>
        <p:nvCxnSpPr>
          <p:cNvPr id="45061" name="Straight Arrow Connector 4"/>
          <p:cNvCxnSpPr>
            <a:cxnSpLocks noChangeShapeType="1"/>
            <a:stCxn id="45060" idx="0"/>
          </p:cNvCxnSpPr>
          <p:nvPr/>
        </p:nvCxnSpPr>
        <p:spPr bwMode="auto">
          <a:xfrm flipV="1">
            <a:off x="1584325" y="2924175"/>
            <a:ext cx="827088" cy="2017713"/>
          </a:xfrm>
          <a:prstGeom prst="straightConnector1">
            <a:avLst/>
          </a:prstGeom>
          <a:noFill/>
          <a:ln w="76200" algn="ctr">
            <a:solidFill>
              <a:srgbClr val="FFFF00"/>
            </a:solidFill>
            <a:round/>
            <a:headEnd/>
            <a:tailEnd type="triangle" w="med" len="med"/>
          </a:ln>
        </p:spPr>
      </p:cxn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9569" name="Rectangle 2"/>
          <p:cNvSpPr>
            <a:spLocks noGrp="1"/>
          </p:cNvSpPr>
          <p:nvPr>
            <p:ph type="title" idx="4294967295"/>
          </p:nvPr>
        </p:nvSpPr>
        <p:spPr>
          <a:xfrm>
            <a:off x="900113" y="0"/>
            <a:ext cx="7772400" cy="1143000"/>
          </a:xfrm>
        </p:spPr>
        <p:txBody>
          <a:bodyPr/>
          <a:lstStyle/>
          <a:p>
            <a:pPr eaLnBrk="1" hangingPunct="1"/>
            <a:r>
              <a:rPr lang="en-US" sz="4000" b="1" smtClean="0"/>
              <a:t>And why do we need to do it?</a:t>
            </a:r>
          </a:p>
        </p:txBody>
      </p:sp>
      <p:sp>
        <p:nvSpPr>
          <p:cNvPr id="109570" name="Rectangle 3"/>
          <p:cNvSpPr>
            <a:spLocks noGrp="1"/>
          </p:cNvSpPr>
          <p:nvPr>
            <p:ph type="body" idx="4294967295"/>
          </p:nvPr>
        </p:nvSpPr>
        <p:spPr>
          <a:xfrm>
            <a:off x="468313" y="1484313"/>
            <a:ext cx="8229600" cy="4830762"/>
          </a:xfrm>
        </p:spPr>
        <p:txBody>
          <a:bodyPr/>
          <a:lstStyle/>
          <a:p>
            <a:pPr eaLnBrk="1" hangingPunct="1">
              <a:lnSpc>
                <a:spcPct val="80000"/>
              </a:lnSpc>
              <a:spcAft>
                <a:spcPct val="55000"/>
              </a:spcAft>
              <a:buClr>
                <a:srgbClr val="006699"/>
              </a:buClr>
              <a:buFont typeface="Wingdings" pitchFamily="2" charset="2"/>
              <a:buChar char="§"/>
            </a:pPr>
            <a:r>
              <a:rPr lang="en-US" sz="2000" smtClean="0"/>
              <a:t>Whether we are </a:t>
            </a:r>
            <a:r>
              <a:rPr lang="en-US" sz="2000" b="1" i="1" u="sng" smtClean="0"/>
              <a:t>Doing the Right Things</a:t>
            </a:r>
          </a:p>
          <a:p>
            <a:pPr lvl="1" eaLnBrk="1" hangingPunct="1">
              <a:lnSpc>
                <a:spcPct val="80000"/>
              </a:lnSpc>
            </a:pPr>
            <a:r>
              <a:rPr lang="en-US" sz="2000" smtClean="0"/>
              <a:t>Relevance/rationale/justification</a:t>
            </a:r>
          </a:p>
          <a:p>
            <a:pPr lvl="1" eaLnBrk="1" hangingPunct="1">
              <a:lnSpc>
                <a:spcPct val="80000"/>
              </a:lnSpc>
            </a:pPr>
            <a:r>
              <a:rPr lang="en-US" sz="2000" smtClean="0"/>
              <a:t>Client satisfaction</a:t>
            </a:r>
            <a:endParaRPr lang="en-US" sz="2000" b="1" i="1" u="sng" smtClean="0"/>
          </a:p>
          <a:p>
            <a:pPr eaLnBrk="1" hangingPunct="1">
              <a:lnSpc>
                <a:spcPct val="80000"/>
              </a:lnSpc>
            </a:pPr>
            <a:endParaRPr lang="en-US" sz="2000" smtClean="0"/>
          </a:p>
          <a:p>
            <a:pPr eaLnBrk="1" hangingPunct="1">
              <a:lnSpc>
                <a:spcPct val="80000"/>
              </a:lnSpc>
              <a:spcAft>
                <a:spcPct val="55000"/>
              </a:spcAft>
              <a:buClr>
                <a:srgbClr val="006699"/>
              </a:buClr>
              <a:buFont typeface="Wingdings" pitchFamily="2" charset="2"/>
              <a:buChar char="§"/>
            </a:pPr>
            <a:r>
              <a:rPr lang="en-US" sz="2000" smtClean="0"/>
              <a:t>Whether we are</a:t>
            </a:r>
            <a:r>
              <a:rPr lang="en-US" sz="2000" b="1" smtClean="0"/>
              <a:t> </a:t>
            </a:r>
            <a:r>
              <a:rPr lang="en-US" sz="2000" b="1" u="sng" smtClean="0"/>
              <a:t>Doing it Right</a:t>
            </a:r>
          </a:p>
          <a:p>
            <a:pPr lvl="1" eaLnBrk="1" hangingPunct="1">
              <a:lnSpc>
                <a:spcPct val="80000"/>
              </a:lnSpc>
            </a:pPr>
            <a:r>
              <a:rPr lang="en-US" sz="2000" smtClean="0"/>
              <a:t>Effectiveness/coherence</a:t>
            </a:r>
          </a:p>
          <a:p>
            <a:pPr lvl="1" eaLnBrk="1" hangingPunct="1">
              <a:lnSpc>
                <a:spcPct val="80000"/>
              </a:lnSpc>
            </a:pPr>
            <a:r>
              <a:rPr lang="en-US" sz="2000" smtClean="0"/>
              <a:t>Efficiency: optimizing resources</a:t>
            </a:r>
          </a:p>
          <a:p>
            <a:pPr lvl="1" eaLnBrk="1" hangingPunct="1">
              <a:lnSpc>
                <a:spcPct val="80000"/>
              </a:lnSpc>
            </a:pPr>
            <a:r>
              <a:rPr lang="en-US" sz="2000" smtClean="0"/>
              <a:t>Sustainability</a:t>
            </a:r>
          </a:p>
          <a:p>
            <a:pPr lvl="1" eaLnBrk="1" hangingPunct="1">
              <a:lnSpc>
                <a:spcPct val="80000"/>
              </a:lnSpc>
            </a:pPr>
            <a:r>
              <a:rPr lang="en-US" sz="2000" smtClean="0"/>
              <a:t>Impact</a:t>
            </a:r>
            <a:endParaRPr lang="en-US" sz="2000" b="1" i="1" u="sng" smtClean="0"/>
          </a:p>
          <a:p>
            <a:pPr eaLnBrk="1" hangingPunct="1">
              <a:lnSpc>
                <a:spcPct val="80000"/>
              </a:lnSpc>
            </a:pPr>
            <a:endParaRPr lang="en-US" sz="2000" smtClean="0"/>
          </a:p>
          <a:p>
            <a:pPr eaLnBrk="1" hangingPunct="1">
              <a:lnSpc>
                <a:spcPct val="80000"/>
              </a:lnSpc>
              <a:spcAft>
                <a:spcPct val="55000"/>
              </a:spcAft>
              <a:buClr>
                <a:srgbClr val="006699"/>
              </a:buClr>
              <a:buFont typeface="Wingdings" pitchFamily="2" charset="2"/>
              <a:buChar char="§"/>
            </a:pPr>
            <a:r>
              <a:rPr lang="en-US" sz="2000" smtClean="0"/>
              <a:t>Whether there are </a:t>
            </a:r>
            <a:r>
              <a:rPr lang="en-US" sz="2000" b="1" i="1" u="sng" smtClean="0"/>
              <a:t>Better Ways of Doing it</a:t>
            </a:r>
          </a:p>
          <a:p>
            <a:pPr lvl="1" eaLnBrk="1" hangingPunct="1">
              <a:lnSpc>
                <a:spcPct val="80000"/>
              </a:lnSpc>
            </a:pPr>
            <a:r>
              <a:rPr lang="en-US" sz="2000" smtClean="0"/>
              <a:t>Alternatives</a:t>
            </a:r>
          </a:p>
          <a:p>
            <a:pPr lvl="1" eaLnBrk="1" hangingPunct="1">
              <a:lnSpc>
                <a:spcPct val="80000"/>
              </a:lnSpc>
            </a:pPr>
            <a:r>
              <a:rPr lang="en-US" sz="2000" smtClean="0"/>
              <a:t>Good practices</a:t>
            </a:r>
          </a:p>
          <a:p>
            <a:pPr lvl="1" eaLnBrk="1" hangingPunct="1">
              <a:lnSpc>
                <a:spcPct val="80000"/>
              </a:lnSpc>
            </a:pPr>
            <a:r>
              <a:rPr lang="en-US" sz="2000" smtClean="0"/>
              <a:t>Lessons learned</a:t>
            </a:r>
          </a:p>
          <a:p>
            <a:pPr lvl="1" eaLnBrk="1" hangingPunct="1">
              <a:lnSpc>
                <a:spcPct val="80000"/>
              </a:lnSpc>
            </a:pPr>
            <a:r>
              <a:rPr lang="en-US" sz="2000" smtClean="0"/>
              <a:t>Improved positioning to influence next development planning framework</a:t>
            </a:r>
          </a:p>
          <a:p>
            <a:pPr eaLnBrk="1" hangingPunct="1">
              <a:lnSpc>
                <a:spcPct val="80000"/>
              </a:lnSpc>
            </a:pPr>
            <a:endParaRPr lang="en-US" sz="2000"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1617" name="Rectangle 2"/>
          <p:cNvSpPr>
            <a:spLocks noGrp="1"/>
          </p:cNvSpPr>
          <p:nvPr>
            <p:ph type="title" idx="4294967295"/>
          </p:nvPr>
        </p:nvSpPr>
        <p:spPr>
          <a:xfrm>
            <a:off x="685800" y="466725"/>
            <a:ext cx="7772400" cy="658813"/>
          </a:xfrm>
        </p:spPr>
        <p:txBody>
          <a:bodyPr/>
          <a:lstStyle/>
          <a:p>
            <a:pPr eaLnBrk="1" hangingPunct="1"/>
            <a:r>
              <a:rPr lang="en-US" b="1" smtClean="0"/>
              <a:t>Experience from the Field</a:t>
            </a:r>
          </a:p>
        </p:txBody>
      </p:sp>
      <p:sp>
        <p:nvSpPr>
          <p:cNvPr id="111618" name="Rectangle 3"/>
          <p:cNvSpPr>
            <a:spLocks noGrp="1"/>
          </p:cNvSpPr>
          <p:nvPr>
            <p:ph type="body" idx="4294967295"/>
          </p:nvPr>
        </p:nvSpPr>
        <p:spPr>
          <a:xfrm>
            <a:off x="468313" y="1123950"/>
            <a:ext cx="8280400" cy="5689600"/>
          </a:xfrm>
        </p:spPr>
        <p:txBody>
          <a:bodyPr/>
          <a:lstStyle/>
          <a:p>
            <a:pPr eaLnBrk="1" hangingPunct="1">
              <a:lnSpc>
                <a:spcPct val="90000"/>
              </a:lnSpc>
              <a:buFont typeface="Arial" charset="0"/>
              <a:buNone/>
            </a:pPr>
            <a:endParaRPr lang="en-US" altLang="ja-JP" sz="2400" b="1" u="sng" smtClean="0">
              <a:sym typeface="Wingdings" pitchFamily="2" charset="2"/>
            </a:endParaRPr>
          </a:p>
          <a:p>
            <a:pPr eaLnBrk="1" hangingPunct="1">
              <a:lnSpc>
                <a:spcPct val="90000"/>
              </a:lnSpc>
              <a:buFont typeface="Arial" charset="0"/>
              <a:buNone/>
            </a:pPr>
            <a:r>
              <a:rPr lang="en-US" altLang="ja-JP" sz="2400" b="1" u="sng" smtClean="0">
                <a:sym typeface="Wingdings" pitchFamily="2" charset="2"/>
              </a:rPr>
              <a:t>UNDAF Monitoring is NOT OPERATIONAL</a:t>
            </a:r>
            <a:r>
              <a:rPr lang="en-US" altLang="ja-JP" sz="2400" smtClean="0">
                <a:sym typeface="Wingdings" pitchFamily="2" charset="2"/>
              </a:rPr>
              <a:t> </a:t>
            </a:r>
          </a:p>
          <a:p>
            <a:pPr lvl="1" eaLnBrk="1" hangingPunct="1">
              <a:lnSpc>
                <a:spcPct val="80000"/>
              </a:lnSpc>
            </a:pPr>
            <a:endParaRPr lang="en-US" altLang="ja-JP" sz="2400" smtClean="0">
              <a:sym typeface="Wingdings" pitchFamily="2" charset="2"/>
            </a:endParaRPr>
          </a:p>
          <a:p>
            <a:pPr eaLnBrk="1" hangingPunct="1">
              <a:lnSpc>
                <a:spcPct val="80000"/>
              </a:lnSpc>
              <a:spcAft>
                <a:spcPct val="55000"/>
              </a:spcAft>
              <a:buClr>
                <a:srgbClr val="006699"/>
              </a:buClr>
              <a:buFont typeface="Wingdings" pitchFamily="2" charset="2"/>
              <a:buChar char="à"/>
            </a:pPr>
            <a:r>
              <a:rPr lang="en-US" altLang="ja-JP" sz="2400" smtClean="0">
                <a:sym typeface="Wingdings" pitchFamily="2" charset="2"/>
              </a:rPr>
              <a:t>UNDAF Outcome groups not formed or meet rarely</a:t>
            </a:r>
          </a:p>
          <a:p>
            <a:pPr eaLnBrk="1" hangingPunct="1">
              <a:lnSpc>
                <a:spcPct val="80000"/>
              </a:lnSpc>
              <a:spcAft>
                <a:spcPct val="55000"/>
              </a:spcAft>
              <a:buClr>
                <a:srgbClr val="006699"/>
              </a:buClr>
              <a:buFont typeface="Wingdings" pitchFamily="2" charset="2"/>
              <a:buChar char="à"/>
            </a:pPr>
            <a:r>
              <a:rPr lang="en-US" altLang="ja-JP" sz="2400" smtClean="0">
                <a:sym typeface="Wingdings" pitchFamily="2" charset="2"/>
              </a:rPr>
              <a:t>Responsibilities </a:t>
            </a:r>
            <a:r>
              <a:rPr lang="en-US" altLang="ja-JP" sz="2400" u="sng" smtClean="0">
                <a:sym typeface="Wingdings" pitchFamily="2" charset="2"/>
              </a:rPr>
              <a:t>not</a:t>
            </a:r>
            <a:r>
              <a:rPr lang="en-US" altLang="ja-JP" sz="2400" smtClean="0">
                <a:sym typeface="Wingdings" pitchFamily="2" charset="2"/>
              </a:rPr>
              <a:t> in performance appraisal instruments</a:t>
            </a:r>
          </a:p>
          <a:p>
            <a:pPr eaLnBrk="1" hangingPunct="1">
              <a:lnSpc>
                <a:spcPct val="80000"/>
              </a:lnSpc>
              <a:spcAft>
                <a:spcPct val="55000"/>
              </a:spcAft>
              <a:buClr>
                <a:srgbClr val="006699"/>
              </a:buClr>
              <a:buFont typeface="Wingdings" pitchFamily="2" charset="2"/>
              <a:buChar char="à"/>
            </a:pPr>
            <a:r>
              <a:rPr lang="en-US" altLang="ja-JP" sz="2400" smtClean="0">
                <a:sym typeface="Wingdings" pitchFamily="2" charset="2"/>
              </a:rPr>
              <a:t>Group members </a:t>
            </a:r>
            <a:r>
              <a:rPr lang="en-US" altLang="ja-JP" sz="2400" u="sng" smtClean="0">
                <a:sym typeface="Wingdings" pitchFamily="2" charset="2"/>
              </a:rPr>
              <a:t>not</a:t>
            </a:r>
            <a:r>
              <a:rPr lang="en-US" altLang="ja-JP" sz="2400" smtClean="0">
                <a:sym typeface="Wingdings" pitchFamily="2" charset="2"/>
              </a:rPr>
              <a:t> rewarded for their UNDAF monitoring efforts </a:t>
            </a:r>
          </a:p>
          <a:p>
            <a:pPr eaLnBrk="1" hangingPunct="1">
              <a:lnSpc>
                <a:spcPct val="80000"/>
              </a:lnSpc>
              <a:spcAft>
                <a:spcPct val="55000"/>
              </a:spcAft>
              <a:buClr>
                <a:srgbClr val="006699"/>
              </a:buClr>
              <a:buFont typeface="Wingdings" pitchFamily="2" charset="2"/>
              <a:buChar char="à"/>
            </a:pPr>
            <a:r>
              <a:rPr lang="en-US" altLang="ja-JP" sz="2400" smtClean="0">
                <a:sym typeface="Wingdings" pitchFamily="2" charset="2"/>
              </a:rPr>
              <a:t>UNDAF Outcome groups become paper entities</a:t>
            </a:r>
          </a:p>
          <a:p>
            <a:pPr eaLnBrk="1" hangingPunct="1">
              <a:lnSpc>
                <a:spcPct val="80000"/>
              </a:lnSpc>
              <a:buFont typeface="Arial" charset="0"/>
              <a:buNone/>
            </a:pPr>
            <a:r>
              <a:rPr lang="en-US" altLang="ja-JP" sz="2400" b="1" smtClean="0">
                <a:sym typeface="Wingdings" pitchFamily="2" charset="2"/>
              </a:rPr>
              <a:t>Most importantly…</a:t>
            </a:r>
            <a:endParaRPr lang="en-US" altLang="ja-JP" sz="2400" smtClean="0">
              <a:sym typeface="Wingdings" pitchFamily="2" charset="2"/>
            </a:endParaRPr>
          </a:p>
          <a:p>
            <a:pPr eaLnBrk="1" hangingPunct="1">
              <a:lnSpc>
                <a:spcPct val="80000"/>
              </a:lnSpc>
              <a:spcAft>
                <a:spcPct val="55000"/>
              </a:spcAft>
              <a:buClr>
                <a:srgbClr val="006699"/>
              </a:buClr>
              <a:buFont typeface="Wingdings" pitchFamily="2" charset="2"/>
              <a:buNone/>
            </a:pPr>
            <a:r>
              <a:rPr lang="en-US" altLang="ja-JP" sz="2400" smtClean="0">
                <a:sym typeface="Wingdings" pitchFamily="2" charset="2"/>
              </a:rPr>
              <a:t>	No regular or coherent reporting to the UNCT about overall progress towards UNDAF results</a:t>
            </a:r>
          </a:p>
          <a:p>
            <a:pPr eaLnBrk="1" hangingPunct="1">
              <a:lnSpc>
                <a:spcPct val="80000"/>
              </a:lnSpc>
              <a:buFont typeface="Arial" charset="0"/>
              <a:buNone/>
            </a:pPr>
            <a:endParaRPr lang="en-US" altLang="zh-CN" sz="2400" i="1" smtClean="0"/>
          </a:p>
          <a:p>
            <a:pPr eaLnBrk="1" hangingPunct="1">
              <a:lnSpc>
                <a:spcPct val="80000"/>
              </a:lnSpc>
            </a:pPr>
            <a:endParaRPr lang="en-US" sz="2400" i="1" smtClean="0"/>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09474" name="Rectangle 2"/>
          <p:cNvSpPr>
            <a:spLocks noGrp="1"/>
          </p:cNvSpPr>
          <p:nvPr>
            <p:ph type="title" idx="4294967295"/>
          </p:nvPr>
        </p:nvSpPr>
        <p:spPr>
          <a:xfrm>
            <a:off x="685800" y="44450"/>
            <a:ext cx="7772400" cy="658813"/>
          </a:xfrm>
        </p:spPr>
        <p:txBody>
          <a:bodyPr/>
          <a:lstStyle/>
          <a:p>
            <a:pPr eaLnBrk="1" hangingPunct="1">
              <a:defRPr/>
            </a:pPr>
            <a:r>
              <a:rPr lang="en-US" sz="4000" smtClean="0">
                <a:effectLst>
                  <a:outerShdw blurRad="38100" dist="38100" dir="2700000" algn="tl">
                    <a:srgbClr val="C0C0C0"/>
                  </a:outerShdw>
                </a:effectLst>
              </a:rPr>
              <a:t/>
            </a:r>
            <a:br>
              <a:rPr lang="en-US" sz="4000" smtClean="0">
                <a:effectLst>
                  <a:outerShdw blurRad="38100" dist="38100" dir="2700000" algn="tl">
                    <a:srgbClr val="C0C0C0"/>
                  </a:outerShdw>
                </a:effectLst>
              </a:rPr>
            </a:br>
            <a:r>
              <a:rPr lang="en-US" sz="4000" smtClean="0">
                <a:effectLst>
                  <a:outerShdw blurRad="38100" dist="38100" dir="2700000" algn="tl">
                    <a:srgbClr val="C0C0C0"/>
                  </a:outerShdw>
                </a:effectLst>
              </a:rPr>
              <a:t/>
            </a:r>
            <a:br>
              <a:rPr lang="en-US" sz="4000" smtClean="0">
                <a:effectLst>
                  <a:outerShdw blurRad="38100" dist="38100" dir="2700000" algn="tl">
                    <a:srgbClr val="C0C0C0"/>
                  </a:outerShdw>
                </a:effectLst>
              </a:rPr>
            </a:br>
            <a:r>
              <a:rPr lang="en-US" sz="3600" b="1" smtClean="0"/>
              <a:t>Response from UNDG</a:t>
            </a:r>
          </a:p>
        </p:txBody>
      </p:sp>
      <p:sp>
        <p:nvSpPr>
          <p:cNvPr id="113666" name="Rectangle 3"/>
          <p:cNvSpPr>
            <a:spLocks noGrp="1"/>
          </p:cNvSpPr>
          <p:nvPr>
            <p:ph type="body" idx="4294967295"/>
          </p:nvPr>
        </p:nvSpPr>
        <p:spPr>
          <a:xfrm>
            <a:off x="395288" y="908050"/>
            <a:ext cx="8569325" cy="5689600"/>
          </a:xfrm>
        </p:spPr>
        <p:txBody>
          <a:bodyPr/>
          <a:lstStyle/>
          <a:p>
            <a:pPr eaLnBrk="1" hangingPunct="1">
              <a:lnSpc>
                <a:spcPct val="90000"/>
              </a:lnSpc>
              <a:spcAft>
                <a:spcPct val="55000"/>
              </a:spcAft>
              <a:buClr>
                <a:srgbClr val="006699"/>
              </a:buClr>
              <a:buFont typeface="Wingdings" pitchFamily="2" charset="2"/>
              <a:buNone/>
            </a:pPr>
            <a:endParaRPr lang="en-US" altLang="ja-JP" sz="2400" smtClean="0">
              <a:sym typeface="Wingdings" pitchFamily="2" charset="2"/>
            </a:endParaRPr>
          </a:p>
          <a:p>
            <a:pPr eaLnBrk="1" hangingPunct="1">
              <a:lnSpc>
                <a:spcPct val="90000"/>
              </a:lnSpc>
              <a:spcAft>
                <a:spcPct val="55000"/>
              </a:spcAft>
              <a:buClr>
                <a:srgbClr val="006699"/>
              </a:buClr>
              <a:buFont typeface="Wingdings" pitchFamily="2" charset="2"/>
              <a:buNone/>
            </a:pPr>
            <a:r>
              <a:rPr lang="en-US" altLang="ja-JP" sz="2400" b="1" smtClean="0">
                <a:sym typeface="Wingdings" pitchFamily="2" charset="2"/>
              </a:rPr>
              <a:t>Simplified M&amp;E process </a:t>
            </a:r>
          </a:p>
          <a:p>
            <a:pPr eaLnBrk="1" hangingPunct="1">
              <a:lnSpc>
                <a:spcPct val="90000"/>
              </a:lnSpc>
              <a:spcAft>
                <a:spcPct val="55000"/>
              </a:spcAft>
              <a:buClr>
                <a:srgbClr val="006699"/>
              </a:buClr>
              <a:buFont typeface="Wingdings" pitchFamily="2" charset="2"/>
              <a:buChar char="§"/>
            </a:pPr>
            <a:r>
              <a:rPr lang="en-US" altLang="ja-JP" sz="2400" smtClean="0">
                <a:sym typeface="Wingdings" pitchFamily="2" charset="2"/>
              </a:rPr>
              <a:t>M&amp;E Plan</a:t>
            </a:r>
          </a:p>
          <a:p>
            <a:pPr eaLnBrk="1" hangingPunct="1">
              <a:lnSpc>
                <a:spcPct val="90000"/>
              </a:lnSpc>
              <a:spcAft>
                <a:spcPct val="55000"/>
              </a:spcAft>
              <a:buClr>
                <a:srgbClr val="006699"/>
              </a:buClr>
              <a:buFont typeface="Wingdings" pitchFamily="2" charset="2"/>
              <a:buChar char="§"/>
            </a:pPr>
            <a:r>
              <a:rPr lang="en-US" altLang="ja-JP" sz="2400" smtClean="0">
                <a:sym typeface="Wingdings" pitchFamily="2" charset="2"/>
              </a:rPr>
              <a:t>Annual Review Process</a:t>
            </a:r>
          </a:p>
          <a:p>
            <a:pPr eaLnBrk="1" hangingPunct="1">
              <a:lnSpc>
                <a:spcPct val="90000"/>
              </a:lnSpc>
              <a:spcAft>
                <a:spcPct val="55000"/>
              </a:spcAft>
              <a:buClr>
                <a:srgbClr val="006699"/>
              </a:buClr>
              <a:buFont typeface="Wingdings" pitchFamily="2" charset="2"/>
              <a:buChar char="§"/>
            </a:pPr>
            <a:r>
              <a:rPr lang="en-US" altLang="ja-JP" sz="2400" smtClean="0">
                <a:sym typeface="Wingdings" pitchFamily="2" charset="2"/>
              </a:rPr>
              <a:t>Single Progress Report per UNDAF cycle</a:t>
            </a:r>
          </a:p>
          <a:p>
            <a:pPr eaLnBrk="1" hangingPunct="1">
              <a:lnSpc>
                <a:spcPct val="90000"/>
              </a:lnSpc>
              <a:spcAft>
                <a:spcPct val="55000"/>
              </a:spcAft>
              <a:buClr>
                <a:srgbClr val="006699"/>
              </a:buClr>
              <a:buFont typeface="Wingdings" pitchFamily="2" charset="2"/>
              <a:buChar char="§"/>
            </a:pPr>
            <a:r>
              <a:rPr lang="en-US" altLang="ja-JP" sz="2400" smtClean="0">
                <a:sym typeface="Wingdings" pitchFamily="2" charset="2"/>
              </a:rPr>
              <a:t>Evaluation</a:t>
            </a:r>
          </a:p>
          <a:p>
            <a:pPr eaLnBrk="1" hangingPunct="1">
              <a:lnSpc>
                <a:spcPct val="90000"/>
              </a:lnSpc>
              <a:spcAft>
                <a:spcPct val="55000"/>
              </a:spcAft>
              <a:buClr>
                <a:srgbClr val="006699"/>
              </a:buClr>
              <a:buFont typeface="Wingdings" pitchFamily="2" charset="2"/>
              <a:buNone/>
            </a:pPr>
            <a:r>
              <a:rPr lang="en-US" altLang="ja-JP" sz="2400" b="1" u="sng" smtClean="0">
                <a:sym typeface="Wingdings" pitchFamily="2" charset="2"/>
              </a:rPr>
              <a:t>What changed</a:t>
            </a:r>
            <a:r>
              <a:rPr lang="en-US" altLang="ja-JP" sz="2400" b="1" smtClean="0">
                <a:sym typeface="Wingdings" pitchFamily="2" charset="2"/>
              </a:rPr>
              <a:t>?</a:t>
            </a:r>
          </a:p>
          <a:p>
            <a:pPr eaLnBrk="1" hangingPunct="1">
              <a:lnSpc>
                <a:spcPct val="90000"/>
              </a:lnSpc>
              <a:spcAft>
                <a:spcPct val="55000"/>
              </a:spcAft>
              <a:buClr>
                <a:srgbClr val="006699"/>
              </a:buClr>
              <a:buFont typeface="Wingdings" pitchFamily="2" charset="2"/>
              <a:buChar char="§"/>
            </a:pPr>
            <a:r>
              <a:rPr lang="en-US" altLang="ja-JP" sz="2400" smtClean="0">
                <a:sym typeface="Wingdings" pitchFamily="2" charset="2"/>
              </a:rPr>
              <a:t>No more Annual Reporting to UNDG required</a:t>
            </a:r>
          </a:p>
          <a:p>
            <a:pPr eaLnBrk="1" hangingPunct="1">
              <a:lnSpc>
                <a:spcPct val="90000"/>
              </a:lnSpc>
              <a:spcAft>
                <a:spcPct val="55000"/>
              </a:spcAft>
              <a:buClr>
                <a:srgbClr val="006699"/>
              </a:buClr>
              <a:buFont typeface="Wingdings" pitchFamily="2" charset="2"/>
              <a:buChar char="§"/>
            </a:pPr>
            <a:r>
              <a:rPr lang="en-US" sz="2400" smtClean="0"/>
              <a:t>M&amp;E matrix merged with UNDAF Results Matrix</a:t>
            </a: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3" name="Rectangle 2"/>
          <p:cNvSpPr>
            <a:spLocks noGrp="1"/>
          </p:cNvSpPr>
          <p:nvPr>
            <p:ph type="title" idx="4294967295"/>
          </p:nvPr>
        </p:nvSpPr>
        <p:spPr>
          <a:xfrm>
            <a:off x="685800" y="115888"/>
            <a:ext cx="7772400" cy="1143000"/>
          </a:xfrm>
        </p:spPr>
        <p:txBody>
          <a:bodyPr/>
          <a:lstStyle/>
          <a:p>
            <a:pPr eaLnBrk="1" hangingPunct="1"/>
            <a:r>
              <a:rPr lang="en-US" sz="3600" b="1" smtClean="0"/>
              <a:t>M&amp;E Plan</a:t>
            </a:r>
          </a:p>
        </p:txBody>
      </p:sp>
      <p:sp>
        <p:nvSpPr>
          <p:cNvPr id="115714" name="Rectangle 3"/>
          <p:cNvSpPr>
            <a:spLocks noGrp="1"/>
          </p:cNvSpPr>
          <p:nvPr>
            <p:ph type="body" idx="4294967295"/>
          </p:nvPr>
        </p:nvSpPr>
        <p:spPr>
          <a:xfrm>
            <a:off x="685800" y="1268413"/>
            <a:ext cx="7772400" cy="4827587"/>
          </a:xfrm>
        </p:spPr>
        <p:txBody>
          <a:bodyPr/>
          <a:lstStyle/>
          <a:p>
            <a:pPr eaLnBrk="1" hangingPunct="1">
              <a:lnSpc>
                <a:spcPct val="80000"/>
              </a:lnSpc>
              <a:spcAft>
                <a:spcPct val="55000"/>
              </a:spcAft>
              <a:buClr>
                <a:srgbClr val="006699"/>
              </a:buClr>
              <a:buFont typeface="Wingdings" pitchFamily="2" charset="2"/>
              <a:buChar char="§"/>
            </a:pPr>
            <a:r>
              <a:rPr lang="en-US" altLang="ja-JP" sz="2400" smtClean="0">
                <a:sym typeface="Wingdings" pitchFamily="2" charset="2"/>
              </a:rPr>
              <a:t>Designed at same time as the UNDAF Results Matrix</a:t>
            </a:r>
          </a:p>
          <a:p>
            <a:pPr eaLnBrk="1" hangingPunct="1">
              <a:lnSpc>
                <a:spcPct val="80000"/>
              </a:lnSpc>
              <a:spcAft>
                <a:spcPct val="55000"/>
              </a:spcAft>
              <a:buClr>
                <a:srgbClr val="006699"/>
              </a:buClr>
              <a:buFont typeface="Wingdings" pitchFamily="2" charset="2"/>
              <a:buChar char="§"/>
            </a:pPr>
            <a:r>
              <a:rPr lang="en-US" altLang="ja-JP" sz="2400" smtClean="0">
                <a:sym typeface="Wingdings" pitchFamily="2" charset="2"/>
              </a:rPr>
              <a:t>Highlights mechanisms or modalities for monitoring the achievement of outputs and contributions towards outcomes</a:t>
            </a:r>
          </a:p>
          <a:p>
            <a:pPr eaLnBrk="1" hangingPunct="1">
              <a:lnSpc>
                <a:spcPct val="80000"/>
              </a:lnSpc>
              <a:spcAft>
                <a:spcPct val="55000"/>
              </a:spcAft>
              <a:buClr>
                <a:srgbClr val="006699"/>
              </a:buClr>
              <a:buFont typeface="Wingdings" pitchFamily="2" charset="2"/>
              <a:buNone/>
            </a:pPr>
            <a:r>
              <a:rPr lang="en-US" altLang="ja-JP" sz="2400" b="1" smtClean="0">
                <a:sym typeface="Wingdings" pitchFamily="2" charset="2"/>
              </a:rPr>
              <a:t>Key considerations</a:t>
            </a:r>
          </a:p>
          <a:p>
            <a:pPr eaLnBrk="1" hangingPunct="1">
              <a:lnSpc>
                <a:spcPct val="80000"/>
              </a:lnSpc>
              <a:spcAft>
                <a:spcPct val="55000"/>
              </a:spcAft>
              <a:buClr>
                <a:srgbClr val="006699"/>
              </a:buClr>
              <a:buFont typeface="Wingdings" pitchFamily="2" charset="2"/>
              <a:buChar char="§"/>
            </a:pPr>
            <a:r>
              <a:rPr lang="en-US" altLang="ja-JP" sz="2400" smtClean="0">
                <a:sym typeface="Wingdings" pitchFamily="2" charset="2"/>
              </a:rPr>
              <a:t>Indicators for UNDAF results to be drawn from national systems</a:t>
            </a:r>
          </a:p>
          <a:p>
            <a:pPr eaLnBrk="1" hangingPunct="1">
              <a:lnSpc>
                <a:spcPct val="80000"/>
              </a:lnSpc>
              <a:spcAft>
                <a:spcPct val="55000"/>
              </a:spcAft>
              <a:buClr>
                <a:srgbClr val="006699"/>
              </a:buClr>
              <a:buFont typeface="Wingdings" pitchFamily="2" charset="2"/>
              <a:buChar char="§"/>
            </a:pPr>
            <a:r>
              <a:rPr lang="en-US" altLang="ja-JP" sz="2400" smtClean="0">
                <a:sym typeface="Wingdings" pitchFamily="2" charset="2"/>
              </a:rPr>
              <a:t>If data not available, baseline studies can be supported</a:t>
            </a:r>
          </a:p>
          <a:p>
            <a:pPr eaLnBrk="1" hangingPunct="1">
              <a:lnSpc>
                <a:spcPct val="80000"/>
              </a:lnSpc>
              <a:spcAft>
                <a:spcPct val="55000"/>
              </a:spcAft>
              <a:buClr>
                <a:srgbClr val="006699"/>
              </a:buClr>
              <a:buFont typeface="Wingdings" pitchFamily="2" charset="2"/>
              <a:buChar char="§"/>
            </a:pPr>
            <a:r>
              <a:rPr lang="en-US" altLang="ja-JP" sz="2400" smtClean="0">
                <a:sym typeface="Wingdings" pitchFamily="2" charset="2"/>
              </a:rPr>
              <a:t>The M&amp;E Plan may be reflected in a table or in the narrative of the UNDAF document</a:t>
            </a:r>
          </a:p>
          <a:p>
            <a:pPr eaLnBrk="1" hangingPunct="1">
              <a:lnSpc>
                <a:spcPct val="80000"/>
              </a:lnSpc>
            </a:pPr>
            <a:endParaRPr lang="en-US" sz="2400" smtClean="0"/>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7761" name="Rectangle 2"/>
          <p:cNvSpPr>
            <a:spLocks noGrp="1" noChangeArrowheads="1"/>
          </p:cNvSpPr>
          <p:nvPr>
            <p:ph type="title" idx="4294967295"/>
          </p:nvPr>
        </p:nvSpPr>
        <p:spPr>
          <a:xfrm>
            <a:off x="903288" y="115888"/>
            <a:ext cx="7772400" cy="1143000"/>
          </a:xfrm>
        </p:spPr>
        <p:txBody>
          <a:bodyPr/>
          <a:lstStyle/>
          <a:p>
            <a:pPr eaLnBrk="1" hangingPunct="1"/>
            <a:r>
              <a:rPr lang="en-US" b="1" smtClean="0"/>
              <a:t>UNDAF outcome groups:</a:t>
            </a:r>
          </a:p>
        </p:txBody>
      </p:sp>
      <p:sp>
        <p:nvSpPr>
          <p:cNvPr id="117762" name="Rectangle 3"/>
          <p:cNvSpPr>
            <a:spLocks noGrp="1" noChangeArrowheads="1"/>
          </p:cNvSpPr>
          <p:nvPr>
            <p:ph idx="4294967295"/>
          </p:nvPr>
        </p:nvSpPr>
        <p:spPr>
          <a:xfrm>
            <a:off x="684213" y="1412875"/>
            <a:ext cx="7772400" cy="5256213"/>
          </a:xfrm>
        </p:spPr>
        <p:txBody>
          <a:bodyPr/>
          <a:lstStyle/>
          <a:p>
            <a:pPr eaLnBrk="1" hangingPunct="1">
              <a:lnSpc>
                <a:spcPct val="80000"/>
              </a:lnSpc>
            </a:pPr>
            <a:r>
              <a:rPr lang="en-GB" altLang="ja-JP" sz="2700" smtClean="0">
                <a:sym typeface="Wingdings" pitchFamily="2" charset="2"/>
              </a:rPr>
              <a:t>UNDAF outcome/ thematic groups are expected to:</a:t>
            </a:r>
            <a:endParaRPr lang="en-US" altLang="ja-JP" sz="2700" smtClean="0">
              <a:sym typeface="Wingdings" pitchFamily="2" charset="2"/>
            </a:endParaRPr>
          </a:p>
          <a:p>
            <a:pPr lvl="1" eaLnBrk="1" hangingPunct="1">
              <a:lnSpc>
                <a:spcPct val="80000"/>
              </a:lnSpc>
            </a:pPr>
            <a:r>
              <a:rPr lang="en-GB" altLang="ja-JP" sz="2400" smtClean="0">
                <a:sym typeface="Wingdings" pitchFamily="2" charset="2"/>
              </a:rPr>
              <a:t>Meet regularly with partners to assess progress;</a:t>
            </a:r>
          </a:p>
          <a:p>
            <a:pPr lvl="1" eaLnBrk="1" hangingPunct="1">
              <a:lnSpc>
                <a:spcPct val="80000"/>
              </a:lnSpc>
            </a:pPr>
            <a:r>
              <a:rPr lang="en-GB" altLang="ja-JP" sz="2400" smtClean="0">
                <a:sym typeface="Wingdings" pitchFamily="2" charset="2"/>
              </a:rPr>
              <a:t>Conduct joint monitoring missions (as appropriate)</a:t>
            </a:r>
          </a:p>
          <a:p>
            <a:pPr lvl="1" eaLnBrk="1" hangingPunct="1">
              <a:lnSpc>
                <a:spcPct val="80000"/>
              </a:lnSpc>
            </a:pPr>
            <a:r>
              <a:rPr lang="en-GB" altLang="ja-JP" sz="2400" smtClean="0">
                <a:sym typeface="Wingdings" pitchFamily="2" charset="2"/>
              </a:rPr>
              <a:t>Report regularly to the UNCT on the above, and assist the UNCT to bring lessons and good practices to the attention of policy makers</a:t>
            </a:r>
          </a:p>
          <a:p>
            <a:pPr lvl="1" eaLnBrk="1" hangingPunct="1">
              <a:lnSpc>
                <a:spcPct val="80000"/>
              </a:lnSpc>
            </a:pPr>
            <a:r>
              <a:rPr lang="en-GB" altLang="ja-JP" sz="2400" smtClean="0">
                <a:sym typeface="Wingdings" pitchFamily="2" charset="2"/>
              </a:rPr>
              <a:t>Conduct and document annual progress reviews of the UNDAF (on basis of M&amp;E plan)</a:t>
            </a:r>
          </a:p>
          <a:p>
            <a:pPr eaLnBrk="1" hangingPunct="1">
              <a:lnSpc>
                <a:spcPct val="80000"/>
              </a:lnSpc>
            </a:pPr>
            <a:endParaRPr lang="en-US" altLang="ja-JP" sz="2700" smtClean="0">
              <a:sym typeface="Wingdings" pitchFamily="2" charset="2"/>
            </a:endParaRPr>
          </a:p>
          <a:p>
            <a:pPr eaLnBrk="1" hangingPunct="1">
              <a:lnSpc>
                <a:spcPct val="80000"/>
              </a:lnSpc>
            </a:pPr>
            <a:r>
              <a:rPr lang="en-GB" altLang="ja-JP" sz="2700" smtClean="0">
                <a:sym typeface="Wingdings" pitchFamily="2" charset="2"/>
              </a:rPr>
              <a:t>The UNCT should…</a:t>
            </a:r>
          </a:p>
          <a:p>
            <a:pPr lvl="1" eaLnBrk="1" hangingPunct="1">
              <a:lnSpc>
                <a:spcPct val="80000"/>
              </a:lnSpc>
            </a:pPr>
            <a:r>
              <a:rPr lang="en-GB" altLang="ja-JP" sz="2400" smtClean="0">
                <a:sym typeface="Wingdings" pitchFamily="2" charset="2"/>
              </a:rPr>
              <a:t>Recognise their responsibilities group members in performance appraisal instruments</a:t>
            </a:r>
          </a:p>
          <a:p>
            <a:pPr lvl="1" eaLnBrk="1" hangingPunct="1">
              <a:lnSpc>
                <a:spcPct val="80000"/>
              </a:lnSpc>
            </a:pPr>
            <a:r>
              <a:rPr lang="en-GB" altLang="ja-JP" sz="2400" smtClean="0">
                <a:sym typeface="Wingdings" pitchFamily="2" charset="2"/>
              </a:rPr>
              <a:t>Ensure that UNDAF groups have resources and secretariat support to function</a:t>
            </a:r>
            <a:endParaRPr lang="en-US" altLang="ja-JP" sz="2400" smtClean="0">
              <a:sym typeface="Wingdings" pitchFamily="2" charset="2"/>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9809" name="Rectangle 2"/>
          <p:cNvSpPr>
            <a:spLocks noGrp="1"/>
          </p:cNvSpPr>
          <p:nvPr>
            <p:ph type="title" idx="4294967295"/>
          </p:nvPr>
        </p:nvSpPr>
        <p:spPr>
          <a:xfrm>
            <a:off x="1476375" y="260350"/>
            <a:ext cx="7127875" cy="1038225"/>
          </a:xfrm>
        </p:spPr>
        <p:txBody>
          <a:bodyPr/>
          <a:lstStyle/>
          <a:p>
            <a:pPr eaLnBrk="1" hangingPunct="1"/>
            <a:r>
              <a:rPr lang="en-US" sz="3600" b="1" smtClean="0"/>
              <a:t>Key Elements of Simplified </a:t>
            </a:r>
            <a:br>
              <a:rPr lang="en-US" sz="3600" b="1" smtClean="0"/>
            </a:br>
            <a:r>
              <a:rPr lang="en-US" sz="3600" b="1" smtClean="0"/>
              <a:t>M&amp;E Process</a:t>
            </a:r>
          </a:p>
        </p:txBody>
      </p:sp>
      <p:sp>
        <p:nvSpPr>
          <p:cNvPr id="119810" name="Oval 4"/>
          <p:cNvSpPr>
            <a:spLocks noChangeArrowheads="1"/>
          </p:cNvSpPr>
          <p:nvPr/>
        </p:nvSpPr>
        <p:spPr bwMode="auto">
          <a:xfrm>
            <a:off x="1905000" y="1905000"/>
            <a:ext cx="1828800" cy="176053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p>
        </p:txBody>
      </p:sp>
      <p:sp>
        <p:nvSpPr>
          <p:cNvPr id="119811" name="Oval 5"/>
          <p:cNvSpPr>
            <a:spLocks noChangeArrowheads="1"/>
          </p:cNvSpPr>
          <p:nvPr/>
        </p:nvSpPr>
        <p:spPr bwMode="auto">
          <a:xfrm>
            <a:off x="3886200" y="3962400"/>
            <a:ext cx="1824038" cy="181768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solidFill>
                <a:srgbClr val="000080"/>
              </a:solidFill>
            </a:endParaRPr>
          </a:p>
          <a:p>
            <a:pPr>
              <a:lnSpc>
                <a:spcPct val="80000"/>
              </a:lnSpc>
              <a:spcBef>
                <a:spcPct val="20000"/>
              </a:spcBef>
              <a:buClr>
                <a:srgbClr val="006699"/>
              </a:buClr>
              <a:buFont typeface="Wingdings" pitchFamily="2" charset="2"/>
              <a:buChar char="§"/>
            </a:pPr>
            <a:endParaRPr lang="en-US" sz="1600" b="1">
              <a:solidFill>
                <a:srgbClr val="000080"/>
              </a:solidFill>
            </a:endParaRPr>
          </a:p>
          <a:p>
            <a:pPr>
              <a:lnSpc>
                <a:spcPct val="80000"/>
              </a:lnSpc>
              <a:spcBef>
                <a:spcPct val="20000"/>
              </a:spcBef>
              <a:buClr>
                <a:srgbClr val="006699"/>
              </a:buClr>
              <a:buFont typeface="Wingdings" pitchFamily="2" charset="2"/>
              <a:buNone/>
            </a:pPr>
            <a:r>
              <a:rPr lang="en-US" sz="1600" b="1">
                <a:solidFill>
                  <a:srgbClr val="000080"/>
                </a:solidFill>
              </a:rPr>
              <a:t>Evaluation</a:t>
            </a:r>
          </a:p>
        </p:txBody>
      </p:sp>
      <p:sp>
        <p:nvSpPr>
          <p:cNvPr id="119812" name="Oval 6"/>
          <p:cNvSpPr>
            <a:spLocks noChangeArrowheads="1"/>
          </p:cNvSpPr>
          <p:nvPr/>
        </p:nvSpPr>
        <p:spPr bwMode="auto">
          <a:xfrm>
            <a:off x="6248400" y="1905000"/>
            <a:ext cx="1820863" cy="1817688"/>
          </a:xfrm>
          <a:prstGeom prst="ellipse">
            <a:avLst/>
          </a:prstGeom>
          <a:solidFill>
            <a:srgbClr val="FFFFFF"/>
          </a:solidFill>
          <a:ln w="25400">
            <a:solidFill>
              <a:srgbClr val="003400"/>
            </a:solidFill>
            <a:round/>
            <a:headEnd/>
            <a:tailEnd/>
          </a:ln>
        </p:spPr>
        <p:txBody>
          <a:bodyPr wrap="none"/>
          <a:lstStyle/>
          <a:p>
            <a:pPr>
              <a:lnSpc>
                <a:spcPct val="80000"/>
              </a:lnSpc>
              <a:spcBef>
                <a:spcPct val="20000"/>
              </a:spcBef>
              <a:buClr>
                <a:srgbClr val="006699"/>
              </a:buClr>
              <a:buFont typeface="Wingdings" pitchFamily="2" charset="2"/>
              <a:buChar char="§"/>
            </a:pPr>
            <a:endParaRPr lang="en-US" sz="1600" b="1"/>
          </a:p>
        </p:txBody>
      </p:sp>
      <p:sp>
        <p:nvSpPr>
          <p:cNvPr id="119813" name="Text Box 7"/>
          <p:cNvSpPr txBox="1">
            <a:spLocks noChangeArrowheads="1"/>
          </p:cNvSpPr>
          <p:nvPr/>
        </p:nvSpPr>
        <p:spPr bwMode="auto">
          <a:xfrm>
            <a:off x="2438400" y="2438400"/>
            <a:ext cx="1012825" cy="585788"/>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 typeface="Wingdings" pitchFamily="2" charset="2"/>
              <a:buNone/>
            </a:pPr>
            <a:r>
              <a:rPr lang="en-US" sz="1600" b="1">
                <a:solidFill>
                  <a:srgbClr val="000080"/>
                </a:solidFill>
              </a:rPr>
              <a:t>Annual Review Process</a:t>
            </a:r>
          </a:p>
        </p:txBody>
      </p:sp>
      <p:sp>
        <p:nvSpPr>
          <p:cNvPr id="119814" name="Text Box 8"/>
          <p:cNvSpPr txBox="1">
            <a:spLocks noChangeArrowheads="1"/>
          </p:cNvSpPr>
          <p:nvPr/>
        </p:nvSpPr>
        <p:spPr bwMode="auto">
          <a:xfrm>
            <a:off x="6400800" y="2438400"/>
            <a:ext cx="1481138" cy="446088"/>
          </a:xfrm>
          <a:prstGeom prst="rect">
            <a:avLst/>
          </a:prstGeom>
          <a:noFill/>
          <a:ln w="25400">
            <a:noFill/>
            <a:miter lim="800000"/>
            <a:headEnd/>
            <a:tailEnd/>
          </a:ln>
        </p:spPr>
        <p:txBody>
          <a:bodyPr lIns="0" tIns="0" rIns="0" bIns="0">
            <a:spAutoFit/>
          </a:bodyPr>
          <a:lstStyle/>
          <a:p>
            <a:pPr marL="290513" eaLnBrk="0" hangingPunct="0">
              <a:lnSpc>
                <a:spcPct val="80000"/>
              </a:lnSpc>
              <a:spcBef>
                <a:spcPct val="20000"/>
              </a:spcBef>
              <a:spcAft>
                <a:spcPct val="15000"/>
              </a:spcAft>
              <a:buClr>
                <a:srgbClr val="006699"/>
              </a:buClr>
              <a:buFont typeface="Wingdings" pitchFamily="2" charset="2"/>
              <a:buChar char="§"/>
            </a:pPr>
            <a:endParaRPr lang="en-US" sz="1400" b="1">
              <a:solidFill>
                <a:srgbClr val="000080"/>
              </a:solidFill>
            </a:endParaRPr>
          </a:p>
          <a:p>
            <a:pPr marL="290513" eaLnBrk="0" hangingPunct="0">
              <a:lnSpc>
                <a:spcPct val="80000"/>
              </a:lnSpc>
              <a:spcBef>
                <a:spcPct val="20000"/>
              </a:spcBef>
              <a:spcAft>
                <a:spcPct val="15000"/>
              </a:spcAft>
              <a:buClr>
                <a:srgbClr val="006699"/>
              </a:buClr>
              <a:buFont typeface="Wingdings" pitchFamily="2" charset="2"/>
              <a:buNone/>
            </a:pPr>
            <a:r>
              <a:rPr lang="en-US" sz="1600" b="1">
                <a:solidFill>
                  <a:srgbClr val="000080"/>
                </a:solidFill>
              </a:rPr>
              <a:t>Reporting</a:t>
            </a:r>
            <a:endParaRPr lang="en-US" sz="1600" b="1">
              <a:solidFill>
                <a:srgbClr val="000080"/>
              </a:solidFill>
              <a:latin typeface="Arial MT"/>
            </a:endParaRPr>
          </a:p>
        </p:txBody>
      </p:sp>
      <p:sp>
        <p:nvSpPr>
          <p:cNvPr id="119815" name="Text Box 9"/>
          <p:cNvSpPr txBox="1">
            <a:spLocks noChangeArrowheads="1"/>
          </p:cNvSpPr>
          <p:nvPr/>
        </p:nvSpPr>
        <p:spPr bwMode="auto">
          <a:xfrm>
            <a:off x="228600" y="3733800"/>
            <a:ext cx="2530475" cy="1452563"/>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rPr>
              <a:t> Align the UNDAF annual review process with the national review process.</a:t>
            </a:r>
          </a:p>
          <a:p>
            <a:pPr eaLnBrk="0" hangingPunct="0">
              <a:lnSpc>
                <a:spcPct val="80000"/>
              </a:lnSpc>
              <a:spcBef>
                <a:spcPct val="20000"/>
              </a:spcBef>
              <a:spcAft>
                <a:spcPct val="15000"/>
              </a:spcAft>
              <a:buClr>
                <a:srgbClr val="006699"/>
              </a:buClr>
              <a:buFontTx/>
              <a:buChar char="•"/>
            </a:pPr>
            <a:r>
              <a:rPr lang="en-US" sz="1600" b="1">
                <a:solidFill>
                  <a:srgbClr val="000000"/>
                </a:solidFill>
              </a:rPr>
              <a:t> To facilitate this, interagency groups are formed around each national priority</a:t>
            </a:r>
          </a:p>
        </p:txBody>
      </p:sp>
      <p:sp>
        <p:nvSpPr>
          <p:cNvPr id="119816" name="Text Box 10"/>
          <p:cNvSpPr txBox="1">
            <a:spLocks noChangeArrowheads="1"/>
          </p:cNvSpPr>
          <p:nvPr/>
        </p:nvSpPr>
        <p:spPr bwMode="auto">
          <a:xfrm>
            <a:off x="3124200" y="5943600"/>
            <a:ext cx="4014788" cy="671513"/>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rPr>
              <a:t> UNDAF evaluation is REQUIRED. </a:t>
            </a:r>
          </a:p>
          <a:p>
            <a:pPr eaLnBrk="0" hangingPunct="0">
              <a:lnSpc>
                <a:spcPct val="80000"/>
              </a:lnSpc>
              <a:spcBef>
                <a:spcPct val="20000"/>
              </a:spcBef>
              <a:spcAft>
                <a:spcPct val="15000"/>
              </a:spcAft>
              <a:buClr>
                <a:srgbClr val="006699"/>
              </a:buClr>
              <a:buFontTx/>
              <a:buChar char="•"/>
            </a:pPr>
            <a:r>
              <a:rPr lang="en-US" sz="1600" b="1">
                <a:solidFill>
                  <a:srgbClr val="000000"/>
                </a:solidFill>
              </a:rPr>
              <a:t> It is linked with national evaluations. However, the modalities are flexible.</a:t>
            </a:r>
          </a:p>
        </p:txBody>
      </p:sp>
      <p:sp>
        <p:nvSpPr>
          <p:cNvPr id="119817" name="Text Box 11"/>
          <p:cNvSpPr txBox="1">
            <a:spLocks noChangeArrowheads="1"/>
          </p:cNvSpPr>
          <p:nvPr/>
        </p:nvSpPr>
        <p:spPr bwMode="auto">
          <a:xfrm>
            <a:off x="6924675" y="3960813"/>
            <a:ext cx="1914525" cy="1257300"/>
          </a:xfrm>
          <a:prstGeom prst="rect">
            <a:avLst/>
          </a:prstGeom>
          <a:noFill/>
          <a:ln w="25400">
            <a:noFill/>
            <a:miter lim="800000"/>
            <a:headEnd/>
            <a:tailEnd/>
          </a:ln>
        </p:spPr>
        <p:txBody>
          <a:bodyPr lIns="0" tIns="0" rIns="0" bIns="0">
            <a:spAutoFit/>
          </a:bodyPr>
          <a:lstStyle/>
          <a:p>
            <a:pPr eaLnBrk="0" hangingPunct="0">
              <a:lnSpc>
                <a:spcPct val="80000"/>
              </a:lnSpc>
              <a:spcBef>
                <a:spcPct val="20000"/>
              </a:spcBef>
              <a:spcAft>
                <a:spcPct val="15000"/>
              </a:spcAft>
              <a:buClr>
                <a:srgbClr val="006699"/>
              </a:buClr>
              <a:buFontTx/>
              <a:buChar char="•"/>
            </a:pPr>
            <a:r>
              <a:rPr lang="en-US" sz="1600" b="1">
                <a:solidFill>
                  <a:srgbClr val="000000"/>
                </a:solidFill>
              </a:rPr>
              <a:t> Annual reporting is NOT required. </a:t>
            </a:r>
          </a:p>
          <a:p>
            <a:pPr eaLnBrk="0" hangingPunct="0">
              <a:lnSpc>
                <a:spcPct val="80000"/>
              </a:lnSpc>
              <a:spcBef>
                <a:spcPct val="20000"/>
              </a:spcBef>
              <a:spcAft>
                <a:spcPct val="15000"/>
              </a:spcAft>
              <a:buClr>
                <a:srgbClr val="006699"/>
              </a:buClr>
              <a:buFontTx/>
              <a:buChar char="•"/>
            </a:pPr>
            <a:r>
              <a:rPr lang="en-US" sz="1600" b="1">
                <a:solidFill>
                  <a:srgbClr val="000000"/>
                </a:solidFill>
              </a:rPr>
              <a:t> A single UNDAF progress report is required per UNDAF cycle.</a:t>
            </a:r>
          </a:p>
        </p:txBody>
      </p:sp>
      <p:sp>
        <p:nvSpPr>
          <p:cNvPr id="119818" name="Line 12"/>
          <p:cNvSpPr>
            <a:spLocks noChangeShapeType="1"/>
          </p:cNvSpPr>
          <p:nvPr/>
        </p:nvSpPr>
        <p:spPr bwMode="auto">
          <a:xfrm>
            <a:off x="3733800" y="2514600"/>
            <a:ext cx="2514600" cy="0"/>
          </a:xfrm>
          <a:prstGeom prst="line">
            <a:avLst/>
          </a:prstGeom>
          <a:noFill/>
          <a:ln w="57150">
            <a:solidFill>
              <a:srgbClr val="000080"/>
            </a:solidFill>
            <a:round/>
            <a:headEnd/>
            <a:tailEnd type="triangle" w="med" len="med"/>
          </a:ln>
        </p:spPr>
        <p:txBody>
          <a:bodyPr/>
          <a:lstStyle/>
          <a:p>
            <a:endParaRPr lang="en-US"/>
          </a:p>
        </p:txBody>
      </p:sp>
      <p:sp>
        <p:nvSpPr>
          <p:cNvPr id="119819" name="Line 13"/>
          <p:cNvSpPr>
            <a:spLocks noChangeShapeType="1"/>
          </p:cNvSpPr>
          <p:nvPr/>
        </p:nvSpPr>
        <p:spPr bwMode="auto">
          <a:xfrm flipH="1">
            <a:off x="5638800" y="3581400"/>
            <a:ext cx="914400" cy="838200"/>
          </a:xfrm>
          <a:prstGeom prst="line">
            <a:avLst/>
          </a:prstGeom>
          <a:noFill/>
          <a:ln w="57150">
            <a:solidFill>
              <a:srgbClr val="000080"/>
            </a:solidFill>
            <a:round/>
            <a:headEnd/>
            <a:tailEnd type="triangle" w="med" len="med"/>
          </a:ln>
        </p:spPr>
        <p:txBody>
          <a:bodyPr/>
          <a:lstStyle/>
          <a:p>
            <a:endParaRPr lang="en-US"/>
          </a:p>
        </p:txBody>
      </p:sp>
      <p:sp>
        <p:nvSpPr>
          <p:cNvPr id="119820" name="Line 14"/>
          <p:cNvSpPr>
            <a:spLocks noChangeShapeType="1"/>
          </p:cNvSpPr>
          <p:nvPr/>
        </p:nvSpPr>
        <p:spPr bwMode="auto">
          <a:xfrm flipH="1" flipV="1">
            <a:off x="3124200" y="3657600"/>
            <a:ext cx="838200" cy="762000"/>
          </a:xfrm>
          <a:prstGeom prst="line">
            <a:avLst/>
          </a:prstGeom>
          <a:noFill/>
          <a:ln w="57150">
            <a:solidFill>
              <a:srgbClr val="000080"/>
            </a:solidFill>
            <a:round/>
            <a:headEnd/>
            <a:tailEnd type="triangle" w="med" len="med"/>
          </a:ln>
        </p:spPr>
        <p:txBody>
          <a:bodyPr/>
          <a:lstStyle/>
          <a:p>
            <a:endParaRPr lang="en-US"/>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1553" name="Rectangle 2"/>
          <p:cNvSpPr>
            <a:spLocks noGrp="1" noChangeArrowheads="1"/>
          </p:cNvSpPr>
          <p:nvPr>
            <p:ph type="title" idx="4294967295"/>
          </p:nvPr>
        </p:nvSpPr>
        <p:spPr>
          <a:xfrm>
            <a:off x="684213" y="2573338"/>
            <a:ext cx="7772400" cy="1143000"/>
          </a:xfrm>
        </p:spPr>
        <p:txBody>
          <a:bodyPr/>
          <a:lstStyle/>
          <a:p>
            <a:pPr eaLnBrk="1" hangingPunct="1"/>
            <a:r>
              <a:rPr lang="en-US" sz="4800" b="1" smtClean="0"/>
              <a:t>Assumptions &amp; Risks</a:t>
            </a:r>
            <a:br>
              <a:rPr lang="en-US" sz="4800" b="1" smtClean="0"/>
            </a:br>
            <a:endParaRPr lang="en-US" sz="4000" b="1" smtClean="0"/>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3601" name="Rectangle 2"/>
          <p:cNvSpPr>
            <a:spLocks noGrp="1" noChangeArrowheads="1"/>
          </p:cNvSpPr>
          <p:nvPr>
            <p:ph type="title" idx="4294967295"/>
          </p:nvPr>
        </p:nvSpPr>
        <p:spPr>
          <a:xfrm>
            <a:off x="971550" y="41275"/>
            <a:ext cx="7878763" cy="1371600"/>
          </a:xfrm>
        </p:spPr>
        <p:txBody>
          <a:bodyPr/>
          <a:lstStyle/>
          <a:p>
            <a:pPr eaLnBrk="1" hangingPunct="1"/>
            <a:r>
              <a:rPr lang="en-GB" b="1" smtClean="0"/>
              <a:t>Assumption: A Definition</a:t>
            </a:r>
          </a:p>
        </p:txBody>
      </p:sp>
      <p:sp>
        <p:nvSpPr>
          <p:cNvPr id="153602" name="Rectangle 3"/>
          <p:cNvSpPr>
            <a:spLocks noGrp="1" noChangeArrowheads="1"/>
          </p:cNvSpPr>
          <p:nvPr>
            <p:ph type="body" idx="4294967295"/>
          </p:nvPr>
        </p:nvSpPr>
        <p:spPr>
          <a:xfrm>
            <a:off x="468313" y="1773238"/>
            <a:ext cx="8077200" cy="4876800"/>
          </a:xfrm>
        </p:spPr>
        <p:txBody>
          <a:bodyPr/>
          <a:lstStyle/>
          <a:p>
            <a:pPr marL="290513" indent="-290513" eaLnBrk="1" hangingPunct="1">
              <a:lnSpc>
                <a:spcPct val="80000"/>
              </a:lnSpc>
              <a:spcAft>
                <a:spcPct val="40000"/>
              </a:spcAft>
              <a:buFont typeface="Wingdings" pitchFamily="2" charset="2"/>
              <a:buChar char="§"/>
            </a:pPr>
            <a:r>
              <a:rPr lang="en-GB" smtClean="0"/>
              <a:t>A necessary condition for the achievement of results at different levels</a:t>
            </a:r>
          </a:p>
          <a:p>
            <a:pPr marL="290513" indent="-290513" eaLnBrk="1" hangingPunct="1">
              <a:lnSpc>
                <a:spcPct val="80000"/>
              </a:lnSpc>
              <a:spcAft>
                <a:spcPct val="40000"/>
              </a:spcAft>
              <a:buFont typeface="Wingdings" pitchFamily="2" charset="2"/>
              <a:buChar char="§"/>
            </a:pPr>
            <a:r>
              <a:rPr lang="en-GB" smtClean="0"/>
              <a:t>Part of the cause-effect logic</a:t>
            </a:r>
          </a:p>
          <a:p>
            <a:pPr marL="290513" indent="-290513" eaLnBrk="1" hangingPunct="1">
              <a:lnSpc>
                <a:spcPct val="80000"/>
              </a:lnSpc>
              <a:spcAft>
                <a:spcPct val="40000"/>
              </a:spcAft>
              <a:buFont typeface="Wingdings" pitchFamily="2" charset="2"/>
              <a:buChar char="§"/>
            </a:pPr>
            <a:r>
              <a:rPr lang="en-GB" smtClean="0"/>
              <a:t>Stated as though it is actually the case</a:t>
            </a:r>
          </a:p>
          <a:p>
            <a:pPr marL="290513" indent="-290513" eaLnBrk="1" hangingPunct="1">
              <a:lnSpc>
                <a:spcPct val="80000"/>
              </a:lnSpc>
              <a:spcAft>
                <a:spcPct val="40000"/>
              </a:spcAft>
              <a:buFont typeface="Wingdings" pitchFamily="2" charset="2"/>
              <a:buChar char="§"/>
            </a:pPr>
            <a:r>
              <a:rPr lang="en-GB" smtClean="0"/>
              <a:t>Often very un-predictable at higher levels</a:t>
            </a:r>
            <a:endParaRPr lang="en-GB" sz="1600" smtClean="0"/>
          </a:p>
          <a:p>
            <a:pPr marL="290513" indent="-290513" eaLnBrk="1" hangingPunct="1">
              <a:lnSpc>
                <a:spcPct val="80000"/>
              </a:lnSpc>
              <a:spcAft>
                <a:spcPct val="40000"/>
              </a:spcAft>
              <a:buFont typeface="Wingdings" pitchFamily="2" charset="2"/>
              <a:buChar char="§"/>
            </a:pPr>
            <a:r>
              <a:rPr lang="en-GB" smtClean="0"/>
              <a:t>Can help identify additional results or outputs</a:t>
            </a:r>
          </a:p>
          <a:p>
            <a:pPr marL="290513" indent="-290513" eaLnBrk="1" hangingPunct="1">
              <a:lnSpc>
                <a:spcPct val="80000"/>
              </a:lnSpc>
              <a:spcAft>
                <a:spcPct val="40000"/>
              </a:spcAft>
            </a:pPr>
            <a:endParaRPr lang="en-GB" sz="1600" smtClean="0"/>
          </a:p>
          <a:p>
            <a:pPr marL="290513" indent="-290513" eaLnBrk="1" hangingPunct="1">
              <a:lnSpc>
                <a:spcPct val="80000"/>
              </a:lnSpc>
              <a:spcAft>
                <a:spcPct val="40000"/>
              </a:spcAft>
            </a:pPr>
            <a:endParaRPr lang="en-GB" smtClean="0"/>
          </a:p>
          <a:p>
            <a:pPr marL="290513" indent="-290513" eaLnBrk="1" hangingPunct="1">
              <a:lnSpc>
                <a:spcPct val="80000"/>
              </a:lnSpc>
              <a:spcAft>
                <a:spcPct val="40000"/>
              </a:spcAft>
            </a:pPr>
            <a:endParaRPr lang="en-GB" smtClean="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55649" name="Rectangle 2"/>
          <p:cNvSpPr>
            <a:spLocks noGrp="1" noChangeArrowheads="1"/>
          </p:cNvSpPr>
          <p:nvPr>
            <p:ph type="title" idx="4294967295"/>
          </p:nvPr>
        </p:nvSpPr>
        <p:spPr>
          <a:xfrm>
            <a:off x="844550" y="260350"/>
            <a:ext cx="7399338" cy="1143000"/>
          </a:xfrm>
        </p:spPr>
        <p:txBody>
          <a:bodyPr/>
          <a:lstStyle/>
          <a:p>
            <a:pPr eaLnBrk="1" hangingPunct="1"/>
            <a:r>
              <a:rPr lang="fr-CH" b="1" smtClean="0"/>
              <a:t>Risk: A Definition</a:t>
            </a:r>
          </a:p>
        </p:txBody>
      </p:sp>
      <p:sp>
        <p:nvSpPr>
          <p:cNvPr id="155650" name="Rectangle 3"/>
          <p:cNvSpPr>
            <a:spLocks noGrp="1" noChangeArrowheads="1"/>
          </p:cNvSpPr>
          <p:nvPr>
            <p:ph type="body" idx="4294967295"/>
          </p:nvPr>
        </p:nvSpPr>
        <p:spPr>
          <a:xfrm>
            <a:off x="468313" y="1916113"/>
            <a:ext cx="8458200" cy="4724400"/>
          </a:xfrm>
        </p:spPr>
        <p:txBody>
          <a:bodyPr/>
          <a:lstStyle/>
          <a:p>
            <a:pPr marL="290513" indent="-290513" eaLnBrk="1" hangingPunct="1">
              <a:lnSpc>
                <a:spcPct val="80000"/>
              </a:lnSpc>
              <a:spcAft>
                <a:spcPct val="40000"/>
              </a:spcAft>
              <a:buClr>
                <a:schemeClr val="tx1"/>
              </a:buClr>
              <a:buFont typeface="Wingdings" pitchFamily="2" charset="2"/>
              <a:buChar char="§"/>
            </a:pPr>
            <a:r>
              <a:rPr lang="en-GB" smtClean="0"/>
              <a:t>A potential event or occurrence beyond the control of the programme that could </a:t>
            </a:r>
            <a:r>
              <a:rPr lang="en-GB" i="1" smtClean="0"/>
              <a:t>adversely affect</a:t>
            </a:r>
            <a:r>
              <a:rPr lang="en-GB" smtClean="0"/>
              <a:t> the achievement of the desired results  </a:t>
            </a:r>
          </a:p>
          <a:p>
            <a:pPr marL="766763" lvl="1" eaLnBrk="1" hangingPunct="1">
              <a:lnSpc>
                <a:spcPct val="80000"/>
              </a:lnSpc>
              <a:spcAft>
                <a:spcPct val="40000"/>
              </a:spcAft>
              <a:buFont typeface="Wingdings" pitchFamily="2" charset="2"/>
              <a:buNone/>
            </a:pPr>
            <a:r>
              <a:rPr lang="en-GB" i="1" smtClean="0">
                <a:sym typeface="Wingdings" pitchFamily="2" charset="2"/>
              </a:rPr>
              <a:t> A threat to success</a:t>
            </a:r>
            <a:endParaRPr lang="en-GB" i="1" smtClean="0"/>
          </a:p>
          <a:p>
            <a:pPr marL="290513" indent="-290513" eaLnBrk="1" hangingPunct="1">
              <a:lnSpc>
                <a:spcPct val="80000"/>
              </a:lnSpc>
              <a:spcAft>
                <a:spcPct val="40000"/>
              </a:spcAft>
              <a:buClr>
                <a:schemeClr val="tx1"/>
              </a:buClr>
              <a:buFont typeface="Wingdings" pitchFamily="2" charset="2"/>
              <a:buChar char="§"/>
            </a:pPr>
            <a:r>
              <a:rPr lang="en-GB" smtClean="0"/>
              <a:t>Not just the negative of an assumption</a:t>
            </a:r>
          </a:p>
          <a:p>
            <a:pPr marL="290513" indent="-290513" eaLnBrk="1" hangingPunct="1">
              <a:lnSpc>
                <a:spcPct val="80000"/>
              </a:lnSpc>
              <a:spcAft>
                <a:spcPct val="40000"/>
              </a:spcAft>
              <a:buClr>
                <a:schemeClr val="tx1"/>
              </a:buClr>
              <a:buFont typeface="Wingdings" pitchFamily="2" charset="2"/>
              <a:buChar char="§"/>
            </a:pPr>
            <a:r>
              <a:rPr lang="en-GB" smtClean="0"/>
              <a:t>A trigger for reconsideration of strategic direction</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cxnSp>
        <p:nvCxnSpPr>
          <p:cNvPr id="157697" name="AutoShape 3"/>
          <p:cNvCxnSpPr>
            <a:cxnSpLocks noChangeShapeType="1"/>
          </p:cNvCxnSpPr>
          <p:nvPr/>
        </p:nvCxnSpPr>
        <p:spPr bwMode="auto">
          <a:xfrm flipH="1" flipV="1">
            <a:off x="3689350" y="4038600"/>
            <a:ext cx="57150" cy="1477963"/>
          </a:xfrm>
          <a:prstGeom prst="curvedConnector3">
            <a:avLst>
              <a:gd name="adj1" fmla="val -3238889"/>
            </a:avLst>
          </a:prstGeom>
          <a:noFill/>
          <a:ln w="38100">
            <a:solidFill>
              <a:schemeClr val="tx1"/>
            </a:solidFill>
            <a:round/>
            <a:headEnd/>
            <a:tailEnd type="triangle" w="med" len="med"/>
          </a:ln>
        </p:spPr>
      </p:cxnSp>
      <p:sp>
        <p:nvSpPr>
          <p:cNvPr id="157698" name="Rectangle 4"/>
          <p:cNvSpPr>
            <a:spLocks noGrp="1" noChangeArrowheads="1"/>
          </p:cNvSpPr>
          <p:nvPr>
            <p:ph type="title" idx="4294967295"/>
          </p:nvPr>
        </p:nvSpPr>
        <p:spPr>
          <a:xfrm>
            <a:off x="1036638" y="44450"/>
            <a:ext cx="7783512" cy="825500"/>
          </a:xfrm>
        </p:spPr>
        <p:txBody>
          <a:bodyPr/>
          <a:lstStyle/>
          <a:p>
            <a:pPr eaLnBrk="1" hangingPunct="1"/>
            <a:r>
              <a:rPr lang="en-GB" b="1" smtClean="0"/>
              <a:t>Assumptions &amp; Risks</a:t>
            </a:r>
          </a:p>
        </p:txBody>
      </p:sp>
      <p:sp>
        <p:nvSpPr>
          <p:cNvPr id="157699" name="Oval 5"/>
          <p:cNvSpPr>
            <a:spLocks noChangeArrowheads="1"/>
          </p:cNvSpPr>
          <p:nvPr/>
        </p:nvSpPr>
        <p:spPr bwMode="auto">
          <a:xfrm>
            <a:off x="5207000" y="3589338"/>
            <a:ext cx="3757613" cy="14239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rPr>
              <a:t>Prov. Govt disburses its planned financial support for the micro-credit initiatives</a:t>
            </a:r>
            <a:endParaRPr lang="fr-CH" sz="2000">
              <a:solidFill>
                <a:srgbClr val="FFFFFF"/>
              </a:solidFill>
              <a:latin typeface="Times New Roman" pitchFamily="18" charset="0"/>
            </a:endParaRPr>
          </a:p>
        </p:txBody>
      </p:sp>
      <p:cxnSp>
        <p:nvCxnSpPr>
          <p:cNvPr id="157700" name="AutoShape 9"/>
          <p:cNvCxnSpPr>
            <a:cxnSpLocks noChangeShapeType="1"/>
          </p:cNvCxnSpPr>
          <p:nvPr/>
        </p:nvCxnSpPr>
        <p:spPr bwMode="auto">
          <a:xfrm flipH="1" flipV="1">
            <a:off x="3621088" y="2119313"/>
            <a:ext cx="68262" cy="1546225"/>
          </a:xfrm>
          <a:prstGeom prst="curvedConnector3">
            <a:avLst>
              <a:gd name="adj1" fmla="val -2518606"/>
            </a:avLst>
          </a:prstGeom>
          <a:noFill/>
          <a:ln w="38100">
            <a:solidFill>
              <a:schemeClr val="tx1"/>
            </a:solidFill>
            <a:round/>
            <a:headEnd/>
            <a:tailEnd type="triangle" w="med" len="med"/>
          </a:ln>
        </p:spPr>
      </p:cxnSp>
      <p:sp>
        <p:nvSpPr>
          <p:cNvPr id="152582" name="Oval 13"/>
          <p:cNvSpPr>
            <a:spLocks noChangeArrowheads="1"/>
          </p:cNvSpPr>
          <p:nvPr/>
        </p:nvSpPr>
        <p:spPr bwMode="auto">
          <a:xfrm>
            <a:off x="465138" y="968375"/>
            <a:ext cx="3314700" cy="1597025"/>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defRPr/>
            </a:pPr>
            <a:r>
              <a:rPr lang="en-GB" sz="2000">
                <a:solidFill>
                  <a:srgbClr val="000000"/>
                </a:solidFill>
              </a:rPr>
              <a:t>Indigenous communities in Belem Province enjoy a higher standard of living</a:t>
            </a:r>
            <a:endParaRPr lang="fr-CH" sz="2000">
              <a:solidFill>
                <a:srgbClr val="000000"/>
              </a:solidFill>
            </a:endParaRPr>
          </a:p>
        </p:txBody>
      </p:sp>
      <p:sp>
        <p:nvSpPr>
          <p:cNvPr id="152583" name="Oval 14"/>
          <p:cNvSpPr>
            <a:spLocks noChangeArrowheads="1"/>
          </p:cNvSpPr>
          <p:nvPr/>
        </p:nvSpPr>
        <p:spPr bwMode="auto">
          <a:xfrm>
            <a:off x="395288" y="2708275"/>
            <a:ext cx="3313112" cy="208915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90000"/>
              </a:lnSpc>
              <a:defRPr/>
            </a:pPr>
            <a:r>
              <a:rPr lang="en-GB" sz="2000">
                <a:solidFill>
                  <a:srgbClr val="000000"/>
                </a:solidFill>
              </a:rPr>
              <a:t>Indigenous families involved in micro-credit initiatives have increased employment and incomes</a:t>
            </a:r>
            <a:endParaRPr lang="fr-CH" sz="2000">
              <a:solidFill>
                <a:srgbClr val="000000"/>
              </a:solidFill>
            </a:endParaRPr>
          </a:p>
        </p:txBody>
      </p:sp>
      <p:sp>
        <p:nvSpPr>
          <p:cNvPr id="157703" name="Oval 222"/>
          <p:cNvSpPr>
            <a:spLocks noChangeArrowheads="1"/>
          </p:cNvSpPr>
          <p:nvPr/>
        </p:nvSpPr>
        <p:spPr bwMode="auto">
          <a:xfrm>
            <a:off x="3779838" y="836613"/>
            <a:ext cx="2617787" cy="1047750"/>
          </a:xfrm>
          <a:prstGeom prst="ellipse">
            <a:avLst/>
          </a:prstGeom>
          <a:gradFill rotWithShape="0">
            <a:gsLst>
              <a:gs pos="0">
                <a:srgbClr val="FFCC00"/>
              </a:gs>
              <a:gs pos="50000">
                <a:srgbClr val="FFE992"/>
              </a:gs>
              <a:gs pos="100000">
                <a:srgbClr val="FFCC00"/>
              </a:gs>
            </a:gsLst>
            <a:lin ang="5400000" scaled="1"/>
          </a:gradFill>
          <a:ln w="9525">
            <a:solidFill>
              <a:schemeClr val="tx1"/>
            </a:solidFill>
            <a:round/>
            <a:headEnd/>
            <a:tailEnd/>
          </a:ln>
        </p:spPr>
        <p:txBody>
          <a:bodyPr anchor="ctr"/>
          <a:lstStyle/>
          <a:p>
            <a:pPr algn="ctr" eaLnBrk="0" hangingPunct="0"/>
            <a:r>
              <a:rPr lang="en-GB" sz="2000">
                <a:solidFill>
                  <a:srgbClr val="000000"/>
                </a:solidFill>
              </a:rPr>
              <a:t>Risk: Return of hyper-inflation</a:t>
            </a:r>
            <a:endParaRPr lang="fr-CH" sz="2400">
              <a:solidFill>
                <a:srgbClr val="000000"/>
              </a:solidFill>
            </a:endParaRPr>
          </a:p>
        </p:txBody>
      </p:sp>
      <p:sp>
        <p:nvSpPr>
          <p:cNvPr id="152585" name="Oval 223"/>
          <p:cNvSpPr>
            <a:spLocks noChangeArrowheads="1"/>
          </p:cNvSpPr>
          <p:nvPr/>
        </p:nvSpPr>
        <p:spPr bwMode="auto">
          <a:xfrm>
            <a:off x="536575" y="4941888"/>
            <a:ext cx="3314700" cy="1727200"/>
          </a:xfrm>
          <a:prstGeom prst="ellipse">
            <a:avLst/>
          </a:prstGeom>
          <a:solidFill>
            <a:srgbClr val="FFFF00"/>
          </a:solidFill>
          <a:ln w="9525">
            <a:solidFill>
              <a:schemeClr val="tx1"/>
            </a:solidFill>
            <a:round/>
            <a:headEnd/>
            <a:tailEnd/>
          </a:ln>
          <a:effectLst>
            <a:outerShdw dist="35921" dir="2700000" algn="ctr" rotWithShape="0">
              <a:schemeClr val="bg2"/>
            </a:outerShdw>
          </a:effectLst>
        </p:spPr>
        <p:txBody>
          <a:bodyPr anchor="ctr"/>
          <a:lstStyle/>
          <a:p>
            <a:pPr algn="ctr" eaLnBrk="0" hangingPunct="0">
              <a:lnSpc>
                <a:spcPct val="85000"/>
              </a:lnSpc>
              <a:defRPr/>
            </a:pPr>
            <a:r>
              <a:rPr lang="en-GB" sz="2000">
                <a:solidFill>
                  <a:srgbClr val="000000"/>
                </a:solidFill>
              </a:rPr>
              <a:t>Income generating micro-credit initiatives are implemented</a:t>
            </a:r>
            <a:endParaRPr lang="fr-CH" sz="2000">
              <a:solidFill>
                <a:srgbClr val="000000"/>
              </a:solidFill>
            </a:endParaRPr>
          </a:p>
        </p:txBody>
      </p:sp>
      <p:sp>
        <p:nvSpPr>
          <p:cNvPr id="157705" name="Text Box 12"/>
          <p:cNvSpPr txBox="1">
            <a:spLocks noChangeArrowheads="1"/>
          </p:cNvSpPr>
          <p:nvPr/>
        </p:nvSpPr>
        <p:spPr bwMode="auto">
          <a:xfrm>
            <a:off x="250825" y="5949950"/>
            <a:ext cx="419100" cy="457200"/>
          </a:xfrm>
          <a:prstGeom prst="rect">
            <a:avLst/>
          </a:prstGeom>
          <a:solidFill>
            <a:srgbClr val="FFFF00"/>
          </a:solidFill>
          <a:ln w="9525">
            <a:noFill/>
            <a:miter lim="800000"/>
            <a:headEnd/>
            <a:tailEnd/>
          </a:ln>
        </p:spPr>
        <p:txBody>
          <a:bodyPr>
            <a:spAutoFit/>
          </a:bodyPr>
          <a:lstStyle/>
          <a:p>
            <a:pPr eaLnBrk="0" hangingPunct="0"/>
            <a:r>
              <a:rPr lang="fr-CH" sz="2400" b="1" i="1">
                <a:solidFill>
                  <a:srgbClr val="000000"/>
                </a:solidFill>
              </a:rPr>
              <a:t>if</a:t>
            </a:r>
            <a:endParaRPr lang="fr-CH" b="1" i="1">
              <a:solidFill>
                <a:srgbClr val="000000"/>
              </a:solidFill>
            </a:endParaRPr>
          </a:p>
        </p:txBody>
      </p:sp>
      <p:sp>
        <p:nvSpPr>
          <p:cNvPr id="157706" name="Text Box 11"/>
          <p:cNvSpPr txBox="1">
            <a:spLocks noChangeArrowheads="1"/>
          </p:cNvSpPr>
          <p:nvPr/>
        </p:nvSpPr>
        <p:spPr bwMode="auto">
          <a:xfrm>
            <a:off x="3276600" y="5037138"/>
            <a:ext cx="1957388" cy="336550"/>
          </a:xfrm>
          <a:prstGeom prst="rect">
            <a:avLst/>
          </a:prstGeom>
          <a:gradFill rotWithShape="0">
            <a:gsLst>
              <a:gs pos="0">
                <a:srgbClr val="CC0000"/>
              </a:gs>
              <a:gs pos="50000">
                <a:srgbClr val="DE5C5C"/>
              </a:gs>
              <a:gs pos="100000">
                <a:srgbClr val="CC0000"/>
              </a:gs>
            </a:gsLst>
            <a:lin ang="5400000" scaled="1"/>
          </a:gradFill>
          <a:ln w="9525">
            <a:noFill/>
            <a:miter lim="800000"/>
            <a:headEnd/>
            <a:tailEnd/>
          </a:ln>
        </p:spPr>
        <p:txBody>
          <a:bodyPr>
            <a:spAutoFit/>
          </a:bodyPr>
          <a:lstStyle/>
          <a:p>
            <a:pPr eaLnBrk="0" hangingPunct="0"/>
            <a:r>
              <a:rPr lang="fr-CH" sz="1600" b="1" i="1">
                <a:solidFill>
                  <a:srgbClr val="FFFFFF"/>
                </a:solidFill>
              </a:rPr>
              <a:t>and assuming…</a:t>
            </a:r>
          </a:p>
        </p:txBody>
      </p:sp>
      <p:sp>
        <p:nvSpPr>
          <p:cNvPr id="157707" name="Text Box 7"/>
          <p:cNvSpPr txBox="1">
            <a:spLocks noChangeArrowheads="1"/>
          </p:cNvSpPr>
          <p:nvPr/>
        </p:nvSpPr>
        <p:spPr bwMode="auto">
          <a:xfrm>
            <a:off x="179388" y="3789363"/>
            <a:ext cx="419100" cy="457200"/>
          </a:xfrm>
          <a:prstGeom prst="rect">
            <a:avLst/>
          </a:prstGeom>
          <a:solidFill>
            <a:srgbClr val="FFFF00"/>
          </a:solidFill>
          <a:ln w="9525">
            <a:noFill/>
            <a:miter lim="800000"/>
            <a:headEnd/>
            <a:tailEnd/>
          </a:ln>
        </p:spPr>
        <p:txBody>
          <a:bodyPr>
            <a:spAutoFit/>
          </a:bodyPr>
          <a:lstStyle/>
          <a:p>
            <a:pPr eaLnBrk="0" hangingPunct="0"/>
            <a:r>
              <a:rPr lang="fr-CH" sz="2400" b="1" i="1">
                <a:solidFill>
                  <a:srgbClr val="000000"/>
                </a:solidFill>
              </a:rPr>
              <a:t>if</a:t>
            </a:r>
            <a:endParaRPr lang="fr-CH" b="1" i="1">
              <a:solidFill>
                <a:srgbClr val="000000"/>
              </a:solidFill>
            </a:endParaRPr>
          </a:p>
        </p:txBody>
      </p:sp>
      <p:sp>
        <p:nvSpPr>
          <p:cNvPr id="157708" name="Text Box 224"/>
          <p:cNvSpPr txBox="1">
            <a:spLocks noChangeArrowheads="1"/>
          </p:cNvSpPr>
          <p:nvPr/>
        </p:nvSpPr>
        <p:spPr bwMode="auto">
          <a:xfrm>
            <a:off x="3419475" y="3236913"/>
            <a:ext cx="1957388" cy="336550"/>
          </a:xfrm>
          <a:prstGeom prst="rect">
            <a:avLst/>
          </a:prstGeom>
          <a:gradFill rotWithShape="0">
            <a:gsLst>
              <a:gs pos="0">
                <a:srgbClr val="CC0000"/>
              </a:gs>
              <a:gs pos="50000">
                <a:srgbClr val="DE5C5C"/>
              </a:gs>
              <a:gs pos="100000">
                <a:srgbClr val="CC0000"/>
              </a:gs>
            </a:gsLst>
            <a:lin ang="5400000" scaled="1"/>
          </a:gradFill>
          <a:ln w="9525">
            <a:noFill/>
            <a:miter lim="800000"/>
            <a:headEnd/>
            <a:tailEnd/>
          </a:ln>
        </p:spPr>
        <p:txBody>
          <a:bodyPr>
            <a:spAutoFit/>
          </a:bodyPr>
          <a:lstStyle/>
          <a:p>
            <a:pPr eaLnBrk="0" hangingPunct="0"/>
            <a:r>
              <a:rPr lang="fr-CH" sz="1600" b="1" i="1">
                <a:solidFill>
                  <a:srgbClr val="FFFFFF"/>
                </a:solidFill>
              </a:rPr>
              <a:t>and assuming…</a:t>
            </a:r>
          </a:p>
        </p:txBody>
      </p:sp>
      <p:sp>
        <p:nvSpPr>
          <p:cNvPr id="157709" name="Oval 225"/>
          <p:cNvSpPr>
            <a:spLocks noChangeArrowheads="1"/>
          </p:cNvSpPr>
          <p:nvPr/>
        </p:nvSpPr>
        <p:spPr bwMode="auto">
          <a:xfrm>
            <a:off x="5292725" y="4927600"/>
            <a:ext cx="3671888" cy="1093788"/>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rPr>
              <a:t>Local market demand for the products generated</a:t>
            </a:r>
            <a:endParaRPr lang="fr-CH" sz="2000">
              <a:solidFill>
                <a:srgbClr val="FFFFFF"/>
              </a:solidFill>
              <a:latin typeface="Times New Roman" pitchFamily="18" charset="0"/>
            </a:endParaRPr>
          </a:p>
        </p:txBody>
      </p:sp>
      <p:sp>
        <p:nvSpPr>
          <p:cNvPr id="157710" name="Oval 226"/>
          <p:cNvSpPr>
            <a:spLocks noChangeArrowheads="1"/>
          </p:cNvSpPr>
          <p:nvPr/>
        </p:nvSpPr>
        <p:spPr bwMode="auto">
          <a:xfrm>
            <a:off x="5219700" y="1700213"/>
            <a:ext cx="3744913" cy="1639887"/>
          </a:xfrm>
          <a:prstGeom prst="ellipse">
            <a:avLst/>
          </a:prstGeom>
          <a:gradFill rotWithShape="0">
            <a:gsLst>
              <a:gs pos="0">
                <a:srgbClr val="CC0000"/>
              </a:gs>
              <a:gs pos="50000">
                <a:srgbClr val="E88B8B"/>
              </a:gs>
              <a:gs pos="100000">
                <a:srgbClr val="CC0000"/>
              </a:gs>
            </a:gsLst>
            <a:lin ang="5400000" scaled="1"/>
          </a:gradFill>
          <a:ln w="9525">
            <a:solidFill>
              <a:schemeClr val="tx1"/>
            </a:solidFill>
            <a:round/>
            <a:headEnd/>
            <a:tailEnd/>
          </a:ln>
        </p:spPr>
        <p:txBody>
          <a:bodyPr anchor="ctr"/>
          <a:lstStyle/>
          <a:p>
            <a:pPr algn="ctr" eaLnBrk="0" hangingPunct="0"/>
            <a:r>
              <a:rPr lang="en-GB" sz="2000">
                <a:solidFill>
                  <a:srgbClr val="FFFFFF"/>
                </a:solidFill>
              </a:rPr>
              <a:t>Families use their new incomes to meet basic needs (pay school fees, etc.)</a:t>
            </a:r>
            <a:endParaRPr lang="fr-CH" sz="2000">
              <a:solidFill>
                <a:srgbClr val="FFFFFF"/>
              </a:solidFill>
              <a:latin typeface="Times New Roman" pitchFamily="18" charset="0"/>
            </a:endParaRPr>
          </a:p>
        </p:txBody>
      </p:sp>
      <p:sp>
        <p:nvSpPr>
          <p:cNvPr id="157711" name="Text Box 227"/>
          <p:cNvSpPr txBox="1">
            <a:spLocks noChangeArrowheads="1"/>
          </p:cNvSpPr>
          <p:nvPr/>
        </p:nvSpPr>
        <p:spPr bwMode="auto">
          <a:xfrm>
            <a:off x="3276600" y="2251075"/>
            <a:ext cx="863600" cy="457200"/>
          </a:xfrm>
          <a:prstGeom prst="rect">
            <a:avLst/>
          </a:prstGeom>
          <a:solidFill>
            <a:srgbClr val="FFFF00"/>
          </a:solidFill>
          <a:ln w="9525">
            <a:noFill/>
            <a:miter lim="800000"/>
            <a:headEnd/>
            <a:tailEnd/>
          </a:ln>
        </p:spPr>
        <p:txBody>
          <a:bodyPr>
            <a:spAutoFit/>
          </a:bodyPr>
          <a:lstStyle/>
          <a:p>
            <a:pPr algn="ctr" eaLnBrk="0" hangingPunct="0"/>
            <a:r>
              <a:rPr lang="fr-CH" sz="2400" b="1" i="1">
                <a:solidFill>
                  <a:srgbClr val="000000"/>
                </a:solidFill>
              </a:rPr>
              <a:t>then</a:t>
            </a:r>
            <a:endParaRPr lang="fr-CH" b="1" i="1">
              <a:solidFill>
                <a:srgbClr val="000000"/>
              </a:solidFill>
            </a:endParaRPr>
          </a:p>
        </p:txBody>
      </p:sp>
      <p:sp>
        <p:nvSpPr>
          <p:cNvPr id="157712" name="Text Box 228"/>
          <p:cNvSpPr txBox="1">
            <a:spLocks noChangeArrowheads="1"/>
          </p:cNvSpPr>
          <p:nvPr/>
        </p:nvSpPr>
        <p:spPr bwMode="auto">
          <a:xfrm>
            <a:off x="3348038" y="4195763"/>
            <a:ext cx="863600" cy="457200"/>
          </a:xfrm>
          <a:prstGeom prst="rect">
            <a:avLst/>
          </a:prstGeom>
          <a:solidFill>
            <a:srgbClr val="FFFF00"/>
          </a:solidFill>
          <a:ln w="9525">
            <a:noFill/>
            <a:miter lim="800000"/>
            <a:headEnd/>
            <a:tailEnd/>
          </a:ln>
        </p:spPr>
        <p:txBody>
          <a:bodyPr>
            <a:spAutoFit/>
          </a:bodyPr>
          <a:lstStyle/>
          <a:p>
            <a:pPr algn="ctr" eaLnBrk="0" hangingPunct="0"/>
            <a:r>
              <a:rPr lang="fr-CH" sz="2400" b="1" i="1">
                <a:solidFill>
                  <a:srgbClr val="000000"/>
                </a:solidFill>
              </a:rPr>
              <a:t>then</a:t>
            </a:r>
            <a:endParaRPr lang="fr-CH" b="1" i="1">
              <a:solidFill>
                <a:srgbClr val="00000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Rectangle 2"/>
          <p:cNvSpPr>
            <a:spLocks noGrp="1" noChangeArrowheads="1"/>
          </p:cNvSpPr>
          <p:nvPr>
            <p:ph type="body" idx="4294967295"/>
          </p:nvPr>
        </p:nvSpPr>
        <p:spPr>
          <a:xfrm>
            <a:off x="395288" y="1633538"/>
            <a:ext cx="8353425" cy="4675187"/>
          </a:xfrm>
        </p:spPr>
        <p:txBody>
          <a:bodyPr/>
          <a:lstStyle/>
          <a:p>
            <a:pPr eaLnBrk="1" hangingPunct="1">
              <a:lnSpc>
                <a:spcPct val="80000"/>
              </a:lnSpc>
              <a:spcAft>
                <a:spcPct val="55000"/>
              </a:spcAft>
              <a:buClr>
                <a:srgbClr val="006699"/>
              </a:buClr>
              <a:buFont typeface="Wingdings" pitchFamily="2" charset="2"/>
              <a:buNone/>
            </a:pPr>
            <a:r>
              <a:rPr lang="en-GB" sz="2400" b="1" smtClean="0"/>
              <a:t>Changes in institutional performance or behaviours</a:t>
            </a:r>
          </a:p>
          <a:p>
            <a:pPr eaLnBrk="1" hangingPunct="1">
              <a:lnSpc>
                <a:spcPct val="80000"/>
              </a:lnSpc>
              <a:spcAft>
                <a:spcPct val="55000"/>
              </a:spcAft>
              <a:buClr>
                <a:srgbClr val="006699"/>
              </a:buClr>
              <a:buFont typeface="Wingdings" pitchFamily="2" charset="2"/>
              <a:buChar char="§"/>
            </a:pPr>
            <a:r>
              <a:rPr lang="en-GB" sz="2400" smtClean="0"/>
              <a:t>Strategic contribution to the country priorities/MDGs</a:t>
            </a:r>
          </a:p>
          <a:p>
            <a:pPr eaLnBrk="1" hangingPunct="1">
              <a:lnSpc>
                <a:spcPct val="80000"/>
              </a:lnSpc>
              <a:spcAft>
                <a:spcPct val="55000"/>
              </a:spcAft>
              <a:buClr>
                <a:srgbClr val="006699"/>
              </a:buClr>
              <a:buFont typeface="Wingdings" pitchFamily="2" charset="2"/>
              <a:buChar char="§"/>
            </a:pPr>
            <a:r>
              <a:rPr lang="en-GB" sz="2400" smtClean="0"/>
              <a:t>Number of outcomes </a:t>
            </a:r>
            <a:r>
              <a:rPr lang="en-GB" sz="2400" b="1" i="1" smtClean="0"/>
              <a:t>depends</a:t>
            </a:r>
            <a:r>
              <a:rPr lang="en-GB" sz="2400" smtClean="0"/>
              <a:t> on challenges and UNCT comparative advantages</a:t>
            </a:r>
          </a:p>
          <a:p>
            <a:pPr eaLnBrk="1" hangingPunct="1">
              <a:lnSpc>
                <a:spcPct val="80000"/>
              </a:lnSpc>
              <a:spcAft>
                <a:spcPct val="55000"/>
              </a:spcAft>
              <a:buClr>
                <a:srgbClr val="006699"/>
              </a:buClr>
              <a:buFont typeface="Wingdings" pitchFamily="2" charset="2"/>
              <a:buChar char="§"/>
            </a:pPr>
            <a:r>
              <a:rPr lang="en-GB" sz="2400" smtClean="0"/>
              <a:t>Collective priorities (</a:t>
            </a:r>
            <a:r>
              <a:rPr lang="en-GB" sz="2400" i="1" smtClean="0"/>
              <a:t>but do not require contributions from every agency</a:t>
            </a:r>
            <a:r>
              <a:rPr lang="en-GB" sz="2400" smtClean="0"/>
              <a:t>)</a:t>
            </a:r>
          </a:p>
          <a:p>
            <a:pPr eaLnBrk="1" hangingPunct="1">
              <a:lnSpc>
                <a:spcPct val="80000"/>
              </a:lnSpc>
              <a:spcAft>
                <a:spcPct val="55000"/>
              </a:spcAft>
              <a:buClr>
                <a:srgbClr val="006699"/>
              </a:buClr>
              <a:buFont typeface="Wingdings" pitchFamily="2" charset="2"/>
              <a:buChar char="§"/>
            </a:pPr>
            <a:r>
              <a:rPr lang="en-US" altLang="ja-JP" sz="2400" smtClean="0"/>
              <a:t>Produced by the combined effects of the contributing outputs</a:t>
            </a:r>
          </a:p>
          <a:p>
            <a:pPr eaLnBrk="1" hangingPunct="1">
              <a:lnSpc>
                <a:spcPct val="80000"/>
              </a:lnSpc>
              <a:spcAft>
                <a:spcPct val="55000"/>
              </a:spcAft>
              <a:buClr>
                <a:srgbClr val="006699"/>
              </a:buClr>
              <a:buFont typeface="Wingdings" pitchFamily="2" charset="2"/>
              <a:buChar char="§"/>
            </a:pPr>
            <a:r>
              <a:rPr lang="en-US" altLang="ja-JP" sz="2400" smtClean="0"/>
              <a:t>Reflect a choice about strategy or policy</a:t>
            </a:r>
            <a:endParaRPr lang="en-US" sz="2400" b="1" smtClean="0"/>
          </a:p>
        </p:txBody>
      </p:sp>
      <p:sp>
        <p:nvSpPr>
          <p:cNvPr id="2506755" name="Rectangle 3"/>
          <p:cNvSpPr>
            <a:spLocks noGrp="1" noChangeArrowheads="1"/>
          </p:cNvSpPr>
          <p:nvPr>
            <p:ph type="title" idx="4294967295"/>
          </p:nvPr>
        </p:nvSpPr>
        <p:spPr>
          <a:xfrm>
            <a:off x="1120775" y="269875"/>
            <a:ext cx="7772400" cy="1143000"/>
          </a:xfrm>
        </p:spPr>
        <p:txBody>
          <a:bodyPr/>
          <a:lstStyle/>
          <a:p>
            <a:pPr eaLnBrk="1" hangingPunct="1">
              <a:defRPr/>
            </a:pPr>
            <a:r>
              <a:rPr lang="en-US" sz="3600" smtClean="0">
                <a:effectLst>
                  <a:outerShdw blurRad="38100" dist="38100" dir="2700000" algn="tl">
                    <a:srgbClr val="C0C0C0"/>
                  </a:outerShdw>
                </a:effectLst>
              </a:rPr>
              <a:t>Outcomes: </a:t>
            </a:r>
            <a:br>
              <a:rPr lang="en-US" sz="3600" smtClean="0">
                <a:effectLst>
                  <a:outerShdw blurRad="38100" dist="38100" dir="2700000" algn="tl">
                    <a:srgbClr val="C0C0C0"/>
                  </a:outerShdw>
                </a:effectLst>
              </a:rPr>
            </a:br>
            <a:r>
              <a:rPr lang="en-US" sz="3600" smtClean="0">
                <a:effectLst>
                  <a:outerShdw blurRad="38100" dist="38100" dir="2700000" algn="tl">
                    <a:srgbClr val="C0C0C0"/>
                  </a:outerShdw>
                </a:effectLst>
              </a:rPr>
              <a:t>Definition &amp; key features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59745" name="Picture 4"/>
          <p:cNvPicPr>
            <a:picLocks noChangeAspect="1" noChangeArrowheads="1"/>
          </p:cNvPicPr>
          <p:nvPr/>
        </p:nvPicPr>
        <p:blipFill>
          <a:blip r:embed="rId3"/>
          <a:srcRect/>
          <a:stretch>
            <a:fillRect/>
          </a:stretch>
        </p:blipFill>
        <p:spPr bwMode="auto">
          <a:xfrm>
            <a:off x="381000" y="1219200"/>
            <a:ext cx="8386763" cy="5257800"/>
          </a:xfrm>
          <a:prstGeom prst="rect">
            <a:avLst/>
          </a:prstGeom>
          <a:noFill/>
          <a:ln w="9525">
            <a:noFill/>
            <a:miter lim="800000"/>
            <a:headEnd/>
            <a:tailEnd/>
          </a:ln>
        </p:spPr>
      </p:pic>
      <p:sp>
        <p:nvSpPr>
          <p:cNvPr id="159746"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a:lnSpc>
                <a:spcPct val="80000"/>
              </a:lnSpc>
              <a:spcBef>
                <a:spcPct val="20000"/>
              </a:spcBef>
              <a:buClr>
                <a:srgbClr val="006699"/>
              </a:buClr>
              <a:buFont typeface="Wingdings" pitchFamily="2" charset="2"/>
              <a:buChar char="§"/>
            </a:pPr>
            <a:r>
              <a:rPr lang="en-US" sz="3200" b="1">
                <a:solidFill>
                  <a:schemeClr val="bg1"/>
                </a:solidFill>
              </a:rPr>
              <a:t>Results Matrix</a:t>
            </a:r>
          </a:p>
        </p:txBody>
      </p:sp>
      <p:sp>
        <p:nvSpPr>
          <p:cNvPr id="2" name="Oval 1"/>
          <p:cNvSpPr/>
          <p:nvPr/>
        </p:nvSpPr>
        <p:spPr>
          <a:xfrm>
            <a:off x="4140200" y="1916113"/>
            <a:ext cx="1584325" cy="100806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spcBef>
                <a:spcPct val="20000"/>
              </a:spcBef>
              <a:buClr>
                <a:srgbClr val="006699"/>
              </a:buClr>
              <a:buFont typeface="Wingdings" pitchFamily="2" charset="2"/>
              <a:buChar char="§"/>
              <a:defRPr/>
            </a:pPr>
            <a:endParaRPr lang="en-CA" sz="1600" b="1"/>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161793" name="Picture 3"/>
          <p:cNvPicPr>
            <a:picLocks noChangeAspect="1" noChangeArrowheads="1"/>
          </p:cNvPicPr>
          <p:nvPr/>
        </p:nvPicPr>
        <p:blipFill>
          <a:blip r:embed="rId3"/>
          <a:srcRect/>
          <a:stretch>
            <a:fillRect/>
          </a:stretch>
        </p:blipFill>
        <p:spPr bwMode="auto">
          <a:xfrm>
            <a:off x="304800" y="1295400"/>
            <a:ext cx="8610600" cy="4953000"/>
          </a:xfrm>
          <a:prstGeom prst="rect">
            <a:avLst/>
          </a:prstGeom>
          <a:noFill/>
          <a:ln w="9525">
            <a:noFill/>
            <a:miter lim="800000"/>
            <a:headEnd/>
            <a:tailEnd/>
          </a:ln>
        </p:spPr>
      </p:pic>
      <p:sp>
        <p:nvSpPr>
          <p:cNvPr id="161794" name="Title 1"/>
          <p:cNvSpPr txBox="1">
            <a:spLocks/>
          </p:cNvSpPr>
          <p:nvPr/>
        </p:nvSpPr>
        <p:spPr bwMode="auto">
          <a:xfrm>
            <a:off x="0" y="0"/>
            <a:ext cx="9144000" cy="1066800"/>
          </a:xfrm>
          <a:prstGeom prst="rect">
            <a:avLst/>
          </a:prstGeom>
          <a:solidFill>
            <a:srgbClr val="184BB2"/>
          </a:solidFill>
          <a:ln w="9525">
            <a:noFill/>
            <a:miter lim="800000"/>
            <a:headEnd/>
            <a:tailEnd/>
          </a:ln>
        </p:spPr>
        <p:txBody>
          <a:bodyPr anchor="ctr"/>
          <a:lstStyle/>
          <a:p>
            <a:pPr algn="ctr">
              <a:lnSpc>
                <a:spcPct val="80000"/>
              </a:lnSpc>
              <a:spcBef>
                <a:spcPct val="20000"/>
              </a:spcBef>
              <a:buClr>
                <a:srgbClr val="006699"/>
              </a:buClr>
              <a:buFont typeface="Wingdings" pitchFamily="2" charset="2"/>
              <a:buChar char="§"/>
            </a:pPr>
            <a:r>
              <a:rPr lang="en-US" sz="3200" b="1">
                <a:solidFill>
                  <a:schemeClr val="bg1"/>
                </a:solidFill>
              </a:rPr>
              <a:t>Results Matrix</a:t>
            </a:r>
          </a:p>
        </p:txBody>
      </p:sp>
      <p:sp>
        <p:nvSpPr>
          <p:cNvPr id="4" name="Oval 3"/>
          <p:cNvSpPr/>
          <p:nvPr/>
        </p:nvSpPr>
        <p:spPr>
          <a:xfrm>
            <a:off x="4211638" y="2060575"/>
            <a:ext cx="1584325" cy="1008063"/>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80000"/>
              </a:lnSpc>
              <a:spcBef>
                <a:spcPct val="20000"/>
              </a:spcBef>
              <a:buClr>
                <a:srgbClr val="006699"/>
              </a:buClr>
              <a:buFont typeface="Wingdings" pitchFamily="2" charset="2"/>
              <a:buChar char="§"/>
              <a:defRPr/>
            </a:pPr>
            <a:endParaRPr lang="en-CA" sz="1600" b="1"/>
          </a:p>
        </p:txBody>
      </p:sp>
    </p:spTree>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685800" y="115888"/>
            <a:ext cx="7772400" cy="1143000"/>
          </a:xfrm>
        </p:spPr>
        <p:txBody>
          <a:bodyPr/>
          <a:lstStyle/>
          <a:p>
            <a:pPr eaLnBrk="1" hangingPunct="1">
              <a:defRPr/>
            </a:pPr>
            <a:r>
              <a:rPr lang="en-US" b="1" smtClean="0"/>
              <a:t>Group Work</a:t>
            </a:r>
            <a:r>
              <a:rPr lang="en-US" smtClean="0">
                <a:effectLst>
                  <a:outerShdw blurRad="38100" dist="38100" dir="2700000" algn="tl">
                    <a:srgbClr val="C0C0C0"/>
                  </a:outerShdw>
                </a:effectLst>
              </a:rPr>
              <a:t> </a:t>
            </a:r>
          </a:p>
        </p:txBody>
      </p:sp>
      <p:sp>
        <p:nvSpPr>
          <p:cNvPr id="158755" name="Rectangle 3"/>
          <p:cNvSpPr>
            <a:spLocks noGrp="1" noChangeArrowheads="1"/>
          </p:cNvSpPr>
          <p:nvPr>
            <p:ph type="body" sz="half" idx="4294967295"/>
          </p:nvPr>
        </p:nvSpPr>
        <p:spPr>
          <a:xfrm>
            <a:off x="685800" y="1268413"/>
            <a:ext cx="7702550" cy="4114800"/>
          </a:xfrm>
        </p:spPr>
        <p:txBody>
          <a:bodyPr/>
          <a:lstStyle/>
          <a:p>
            <a:pPr marL="609600" indent="-609600" eaLnBrk="1" hangingPunct="1">
              <a:buFont typeface="Arial" charset="0"/>
              <a:buNone/>
            </a:pPr>
            <a:r>
              <a:rPr lang="en-US" sz="2000" smtClean="0"/>
              <a:t>In Groups…</a:t>
            </a:r>
          </a:p>
          <a:p>
            <a:pPr marL="609600" indent="-609600" eaLnBrk="1" hangingPunct="1"/>
            <a:r>
              <a:rPr lang="en-US" sz="2000" smtClean="0"/>
              <a:t>Develop </a:t>
            </a:r>
            <a:r>
              <a:rPr lang="en-US" sz="2000" u="sng" smtClean="0"/>
              <a:t>1 key assumption</a:t>
            </a:r>
            <a:r>
              <a:rPr lang="en-US" sz="2000" smtClean="0"/>
              <a:t> between an outcome and its contributing outputs</a:t>
            </a:r>
          </a:p>
          <a:p>
            <a:pPr marL="609600" indent="-609600" eaLnBrk="1" hangingPunct="1"/>
            <a:r>
              <a:rPr lang="en-US" sz="2000" smtClean="0"/>
              <a:t>Identify </a:t>
            </a:r>
            <a:r>
              <a:rPr lang="en-US" sz="2000" u="sng" smtClean="0"/>
              <a:t>1 critical risk</a:t>
            </a:r>
            <a:r>
              <a:rPr lang="en-US" sz="2000" smtClean="0"/>
              <a:t> for the results framework overall…and add to your results framework</a:t>
            </a:r>
          </a:p>
          <a:p>
            <a:pPr marL="609600" indent="-609600" eaLnBrk="1" hangingPunct="1">
              <a:buFont typeface="Arial" charset="0"/>
              <a:buNone/>
            </a:pPr>
            <a:endParaRPr lang="en-US" sz="2000" smtClean="0"/>
          </a:p>
        </p:txBody>
      </p:sp>
      <p:sp>
        <p:nvSpPr>
          <p:cNvPr id="158756" name="Rectangle 5"/>
          <p:cNvSpPr>
            <a:spLocks noChangeArrowheads="1"/>
          </p:cNvSpPr>
          <p:nvPr/>
        </p:nvSpPr>
        <p:spPr bwMode="auto">
          <a:xfrm>
            <a:off x="0" y="2219325"/>
            <a:ext cx="277813" cy="287338"/>
          </a:xfrm>
          <a:prstGeom prst="rect">
            <a:avLst/>
          </a:prstGeom>
          <a:noFill/>
          <a:ln w="9525">
            <a:noFill/>
            <a:miter lim="800000"/>
            <a:headEnd/>
            <a:tailEnd/>
          </a:ln>
        </p:spPr>
        <p:txBody>
          <a:bodyPr wrap="none" anchor="ctr">
            <a:spAutoFit/>
          </a:bodyPr>
          <a:lstStyle/>
          <a:p>
            <a:pPr>
              <a:lnSpc>
                <a:spcPct val="80000"/>
              </a:lnSpc>
              <a:spcBef>
                <a:spcPct val="20000"/>
              </a:spcBef>
              <a:buClr>
                <a:srgbClr val="006699"/>
              </a:buClr>
              <a:buFont typeface="Wingdings" pitchFamily="2" charset="2"/>
              <a:buChar char="§"/>
            </a:pPr>
            <a:endParaRPr lang="en-CA" sz="1600" b="1"/>
          </a:p>
        </p:txBody>
      </p:sp>
      <p:graphicFrame>
        <p:nvGraphicFramePr>
          <p:cNvPr id="158753" name="Object 33"/>
          <p:cNvGraphicFramePr>
            <a:graphicFrameLocks noChangeAspect="1"/>
          </p:cNvGraphicFramePr>
          <p:nvPr/>
        </p:nvGraphicFramePr>
        <p:xfrm>
          <a:off x="682625" y="3500438"/>
          <a:ext cx="7561263" cy="2174875"/>
        </p:xfrm>
        <a:graphic>
          <a:graphicData uri="http://schemas.openxmlformats.org/presentationml/2006/ole">
            <mc:AlternateContent xmlns:mc="http://schemas.openxmlformats.org/markup-compatibility/2006">
              <mc:Choice xmlns:v="urn:schemas-microsoft-com:vml" Requires="v">
                <p:oleObj spid="_x0000_s158761" name="Visio" r:id="rId4" imgW="4527477" imgH="1304124" progId="">
                  <p:embed/>
                </p:oleObj>
              </mc:Choice>
              <mc:Fallback>
                <p:oleObj name="Visio" r:id="rId4" imgW="4527477" imgH="1304124" progId="">
                  <p:embed/>
                  <p:pic>
                    <p:nvPicPr>
                      <p:cNvPr id="0" name="Picture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3500438"/>
                        <a:ext cx="7561263" cy="217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57" name="Rectangle 7"/>
          <p:cNvSpPr>
            <a:spLocks noChangeArrowheads="1"/>
          </p:cNvSpPr>
          <p:nvPr/>
        </p:nvSpPr>
        <p:spPr bwMode="auto">
          <a:xfrm rot="-1522294">
            <a:off x="7116763" y="3895725"/>
            <a:ext cx="1220787" cy="385763"/>
          </a:xfrm>
          <a:prstGeom prst="rect">
            <a:avLst/>
          </a:prstGeom>
          <a:solidFill>
            <a:srgbClr val="FF9900"/>
          </a:solidFill>
          <a:ln w="9525">
            <a:solidFill>
              <a:srgbClr val="000000"/>
            </a:solidFill>
            <a:miter lim="800000"/>
            <a:headEnd/>
            <a:tailEnd/>
          </a:ln>
        </p:spPr>
        <p:txBody>
          <a:bodyPr anchor="ctr"/>
          <a:lstStyle/>
          <a:p>
            <a:pPr algn="ctr">
              <a:lnSpc>
                <a:spcPct val="80000"/>
              </a:lnSpc>
              <a:spcBef>
                <a:spcPct val="20000"/>
              </a:spcBef>
              <a:buClr>
                <a:srgbClr val="006699"/>
              </a:buClr>
              <a:buFont typeface="Wingdings" pitchFamily="2" charset="2"/>
              <a:buNone/>
            </a:pPr>
            <a:r>
              <a:rPr lang="en-US" altLang="ja-JP" sz="2000" b="1">
                <a:ea typeface="Batang" pitchFamily="18" charset="-127"/>
              </a:rPr>
              <a:t>Risk</a:t>
            </a:r>
            <a:endParaRPr lang="en-US" sz="2000" b="1"/>
          </a:p>
        </p:txBody>
      </p:sp>
      <p:sp>
        <p:nvSpPr>
          <p:cNvPr id="158758" name="Rectangle 6"/>
          <p:cNvSpPr>
            <a:spLocks noChangeArrowheads="1"/>
          </p:cNvSpPr>
          <p:nvPr/>
        </p:nvSpPr>
        <p:spPr bwMode="auto">
          <a:xfrm>
            <a:off x="1042988" y="4087813"/>
            <a:ext cx="1728787" cy="504825"/>
          </a:xfrm>
          <a:prstGeom prst="rect">
            <a:avLst/>
          </a:prstGeom>
          <a:solidFill>
            <a:srgbClr val="00FF00"/>
          </a:solidFill>
          <a:ln w="9525">
            <a:solidFill>
              <a:srgbClr val="000000"/>
            </a:solidFill>
            <a:miter lim="800000"/>
            <a:headEnd/>
            <a:tailEnd/>
          </a:ln>
        </p:spPr>
        <p:txBody>
          <a:bodyPr anchor="ctr"/>
          <a:lstStyle/>
          <a:p>
            <a:pPr algn="ctr">
              <a:lnSpc>
                <a:spcPct val="80000"/>
              </a:lnSpc>
              <a:spcBef>
                <a:spcPct val="20000"/>
              </a:spcBef>
              <a:buClr>
                <a:srgbClr val="006699"/>
              </a:buClr>
              <a:buFont typeface="Wingdings" pitchFamily="2" charset="2"/>
              <a:buNone/>
            </a:pPr>
            <a:r>
              <a:rPr lang="en-US" altLang="ja-JP" sz="2000" b="1">
                <a:ea typeface="Batang" pitchFamily="18" charset="-127"/>
              </a:rPr>
              <a:t>Assumption</a:t>
            </a:r>
            <a:endParaRPr lang="en-US" sz="2000" b="1"/>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1" name="Rectangle 2"/>
          <p:cNvSpPr>
            <a:spLocks noGrp="1" noChangeArrowheads="1"/>
          </p:cNvSpPr>
          <p:nvPr>
            <p:ph type="body" idx="4294967295"/>
          </p:nvPr>
        </p:nvSpPr>
        <p:spPr>
          <a:xfrm>
            <a:off x="395288" y="1557338"/>
            <a:ext cx="8353425" cy="4891087"/>
          </a:xfrm>
        </p:spPr>
        <p:txBody>
          <a:bodyPr/>
          <a:lstStyle/>
          <a:p>
            <a:pPr eaLnBrk="1" hangingPunct="1">
              <a:lnSpc>
                <a:spcPct val="80000"/>
              </a:lnSpc>
              <a:spcAft>
                <a:spcPct val="35000"/>
              </a:spcAft>
              <a:buFont typeface="Arial" charset="0"/>
              <a:buNone/>
            </a:pPr>
            <a:r>
              <a:rPr lang="en-US" altLang="ja-JP" sz="2400" b="1" smtClean="0"/>
              <a:t>Concrete, deliverables</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t>Operational changes: new skills or abilities, the availability of new products and services</a:t>
            </a:r>
          </a:p>
          <a:p>
            <a:pPr eaLnBrk="1" hangingPunct="1">
              <a:lnSpc>
                <a:spcPct val="80000"/>
              </a:lnSpc>
              <a:spcAft>
                <a:spcPct val="55000"/>
              </a:spcAft>
              <a:buClr>
                <a:srgbClr val="006699"/>
              </a:buClr>
              <a:buFont typeface="Wingdings" pitchFamily="2" charset="2"/>
              <a:buChar char="§"/>
            </a:pPr>
            <a:r>
              <a:rPr lang="en-US" altLang="ja-JP" sz="2400" u="sng" smtClean="0"/>
              <a:t>Must</a:t>
            </a:r>
            <a:r>
              <a:rPr lang="en-US" altLang="ja-JP" sz="2400" smtClean="0"/>
              <a:t> be achieved within the programme period</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t>Managers have a high degree of control</a:t>
            </a:r>
          </a:p>
          <a:p>
            <a:pPr lvl="1" eaLnBrk="1" hangingPunct="1">
              <a:lnSpc>
                <a:spcPct val="80000"/>
              </a:lnSpc>
              <a:spcAft>
                <a:spcPct val="55000"/>
              </a:spcAft>
              <a:buClr>
                <a:srgbClr val="006699"/>
              </a:buClr>
              <a:buFont typeface="Wingdings" pitchFamily="2" charset="2"/>
              <a:buNone/>
            </a:pPr>
            <a:r>
              <a:rPr lang="en-US" sz="2000" smtClean="0">
                <a:sym typeface="Wingdings" pitchFamily="2" charset="2"/>
              </a:rPr>
              <a:t> I</a:t>
            </a:r>
            <a:r>
              <a:rPr lang="en-US" altLang="ja-JP" sz="2000" i="1" smtClean="0"/>
              <a:t>f the result is mostly beyond the control or influence of the programme or project, it </a:t>
            </a:r>
            <a:r>
              <a:rPr lang="en-US" altLang="ja-JP" sz="2000" i="1" u="sng" smtClean="0"/>
              <a:t>cannot</a:t>
            </a:r>
            <a:r>
              <a:rPr lang="en-US" altLang="ja-JP" sz="2000" i="1" smtClean="0"/>
              <a:t> be an output</a:t>
            </a:r>
            <a:endParaRPr lang="en-US" altLang="ja-JP" sz="2000" smtClean="0"/>
          </a:p>
          <a:p>
            <a:pPr eaLnBrk="1" hangingPunct="1">
              <a:lnSpc>
                <a:spcPct val="80000"/>
              </a:lnSpc>
              <a:spcAft>
                <a:spcPct val="55000"/>
              </a:spcAft>
              <a:buClr>
                <a:srgbClr val="006699"/>
              </a:buClr>
              <a:buFont typeface="Wingdings" pitchFamily="2" charset="2"/>
              <a:buChar char="§"/>
            </a:pPr>
            <a:r>
              <a:rPr lang="en-US" altLang="ja-JP" sz="2400" smtClean="0"/>
              <a:t>Failure to deliver is failure of the programme or project</a:t>
            </a:r>
            <a:endParaRPr lang="en-US" sz="2400" smtClean="0"/>
          </a:p>
          <a:p>
            <a:pPr eaLnBrk="1" hangingPunct="1">
              <a:lnSpc>
                <a:spcPct val="80000"/>
              </a:lnSpc>
              <a:spcAft>
                <a:spcPct val="55000"/>
              </a:spcAft>
              <a:buClr>
                <a:srgbClr val="006699"/>
              </a:buClr>
              <a:buFont typeface="Wingdings" pitchFamily="2" charset="2"/>
              <a:buChar char="§"/>
            </a:pPr>
            <a:r>
              <a:rPr lang="en-US" altLang="ja-JP" sz="2400" smtClean="0"/>
              <a:t>Unless under a joint programme, outputs are </a:t>
            </a:r>
            <a:r>
              <a:rPr lang="en-US" altLang="ja-JP" sz="2400" u="sng" smtClean="0"/>
              <a:t>NOT</a:t>
            </a:r>
            <a:r>
              <a:rPr lang="en-US" altLang="ja-JP" sz="2400" smtClean="0"/>
              <a:t> collective results</a:t>
            </a:r>
            <a:endParaRPr lang="en-US" sz="2400" smtClean="0">
              <a:ea typeface="ＭＳ Ｐゴシック" pitchFamily="34" charset="-128"/>
            </a:endParaRPr>
          </a:p>
        </p:txBody>
      </p:sp>
      <p:sp>
        <p:nvSpPr>
          <p:cNvPr id="2507779" name="Rectangle 3"/>
          <p:cNvSpPr>
            <a:spLocks noGrp="1" noChangeArrowheads="1"/>
          </p:cNvSpPr>
          <p:nvPr>
            <p:ph type="title" idx="4294967295"/>
          </p:nvPr>
        </p:nvSpPr>
        <p:spPr>
          <a:xfrm>
            <a:off x="976313" y="125413"/>
            <a:ext cx="7772400" cy="1143000"/>
          </a:xfrm>
        </p:spPr>
        <p:txBody>
          <a:bodyPr/>
          <a:lstStyle/>
          <a:p>
            <a:pPr eaLnBrk="1" hangingPunct="1">
              <a:defRPr/>
            </a:pPr>
            <a:r>
              <a:rPr lang="en-US" sz="3600" smtClean="0">
                <a:effectLst>
                  <a:outerShdw blurRad="38100" dist="38100" dir="2700000" algn="tl">
                    <a:srgbClr val="C0C0C0"/>
                  </a:outerShdw>
                </a:effectLst>
              </a:rPr>
              <a:t>Outputs: </a:t>
            </a:r>
            <a:br>
              <a:rPr lang="en-US" sz="3600" smtClean="0">
                <a:effectLst>
                  <a:outerShdw blurRad="38100" dist="38100" dir="2700000" algn="tl">
                    <a:srgbClr val="C0C0C0"/>
                  </a:outerShdw>
                </a:effectLst>
              </a:rPr>
            </a:br>
            <a:r>
              <a:rPr lang="en-US" sz="3600" smtClean="0">
                <a:effectLst>
                  <a:outerShdw blurRad="38100" dist="38100" dir="2700000" algn="tl">
                    <a:srgbClr val="C0C0C0"/>
                  </a:outerShdw>
                </a:effectLst>
              </a:rPr>
              <a:t>Definition &amp; key features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p:cNvPicPr>
            <a:picLocks noChangeAspect="1" noChangeArrowheads="1"/>
          </p:cNvPicPr>
          <p:nvPr/>
        </p:nvPicPr>
        <p:blipFill>
          <a:blip r:embed="rId3"/>
          <a:srcRect/>
          <a:stretch>
            <a:fillRect/>
          </a:stretch>
        </p:blipFill>
        <p:spPr bwMode="auto">
          <a:xfrm>
            <a:off x="381000" y="1225550"/>
            <a:ext cx="8386763" cy="5257800"/>
          </a:xfrm>
          <a:prstGeom prst="rect">
            <a:avLst/>
          </a:prstGeom>
          <a:noFill/>
          <a:ln w="9525">
            <a:noFill/>
            <a:miter lim="800000"/>
            <a:headEnd/>
            <a:tailEnd/>
          </a:ln>
        </p:spPr>
      </p:pic>
      <p:sp>
        <p:nvSpPr>
          <p:cNvPr id="53250" name="Title 1"/>
          <p:cNvSpPr txBox="1">
            <a:spLocks/>
          </p:cNvSpPr>
          <p:nvPr/>
        </p:nvSpPr>
        <p:spPr bwMode="auto">
          <a:xfrm>
            <a:off x="1476375" y="188913"/>
            <a:ext cx="7127875" cy="877887"/>
          </a:xfrm>
          <a:prstGeom prst="rect">
            <a:avLst/>
          </a:prstGeom>
          <a:solidFill>
            <a:srgbClr val="184BB2"/>
          </a:solidFill>
          <a:ln w="9525">
            <a:noFill/>
            <a:miter lim="800000"/>
            <a:headEnd/>
            <a:tailEnd/>
          </a:ln>
        </p:spPr>
        <p:txBody>
          <a:bodyPr anchor="ctr"/>
          <a:lstStyle/>
          <a:p>
            <a:pPr algn="ctr"/>
            <a:r>
              <a:rPr lang="en-US" sz="3200" b="1">
                <a:solidFill>
                  <a:schemeClr val="bg1"/>
                </a:solidFill>
              </a:rPr>
              <a:t>Results Matrix</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5297" name="Picture 3"/>
          <p:cNvPicPr>
            <a:picLocks noChangeAspect="1" noChangeArrowheads="1"/>
          </p:cNvPicPr>
          <p:nvPr/>
        </p:nvPicPr>
        <p:blipFill>
          <a:blip r:embed="rId3"/>
          <a:srcRect/>
          <a:stretch>
            <a:fillRect/>
          </a:stretch>
        </p:blipFill>
        <p:spPr bwMode="auto">
          <a:xfrm>
            <a:off x="304800" y="1295400"/>
            <a:ext cx="8610600" cy="4953000"/>
          </a:xfrm>
          <a:prstGeom prst="rect">
            <a:avLst/>
          </a:prstGeom>
          <a:noFill/>
          <a:ln w="9525">
            <a:noFill/>
            <a:miter lim="800000"/>
            <a:headEnd/>
            <a:tailEnd/>
          </a:ln>
        </p:spPr>
      </p:pic>
      <p:sp>
        <p:nvSpPr>
          <p:cNvPr id="55298" name="Title 1"/>
          <p:cNvSpPr txBox="1">
            <a:spLocks/>
          </p:cNvSpPr>
          <p:nvPr/>
        </p:nvSpPr>
        <p:spPr bwMode="auto">
          <a:xfrm>
            <a:off x="1547813" y="188913"/>
            <a:ext cx="7200900" cy="877887"/>
          </a:xfrm>
          <a:prstGeom prst="rect">
            <a:avLst/>
          </a:prstGeom>
          <a:solidFill>
            <a:srgbClr val="184BB2"/>
          </a:solidFill>
          <a:ln w="9525">
            <a:noFill/>
            <a:miter lim="800000"/>
            <a:headEnd/>
            <a:tailEnd/>
          </a:ln>
        </p:spPr>
        <p:txBody>
          <a:bodyPr anchor="ctr"/>
          <a:lstStyle/>
          <a:p>
            <a:pPr algn="ctr"/>
            <a:r>
              <a:rPr lang="en-US" sz="3200" b="1">
                <a:solidFill>
                  <a:schemeClr val="bg1"/>
                </a:solidFill>
              </a:rPr>
              <a:t>Results Matrix</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367490" name="Rectangle 2"/>
          <p:cNvSpPr>
            <a:spLocks noGrp="1" noChangeArrowheads="1"/>
          </p:cNvSpPr>
          <p:nvPr>
            <p:ph type="title" idx="4294967295"/>
          </p:nvPr>
        </p:nvSpPr>
        <p:spPr>
          <a:xfrm>
            <a:off x="250825" y="130175"/>
            <a:ext cx="8686800" cy="1066800"/>
          </a:xfrm>
        </p:spPr>
        <p:txBody>
          <a:bodyPr/>
          <a:lstStyle/>
          <a:p>
            <a:pPr eaLnBrk="1" hangingPunct="1">
              <a:defRPr/>
            </a:pPr>
            <a:r>
              <a:rPr lang="en-GB" sz="3600" b="1" smtClean="0"/>
              <a:t>More specific problems</a:t>
            </a:r>
            <a:r>
              <a:rPr lang="en-GB" sz="3600" u="sng" smtClean="0">
                <a:effectLst>
                  <a:outerShdw blurRad="38100" dist="38100" dir="2700000" algn="tl">
                    <a:srgbClr val="C0C0C0"/>
                  </a:outerShdw>
                </a:effectLst>
              </a:rPr>
              <a:t>  </a:t>
            </a:r>
          </a:p>
        </p:txBody>
      </p:sp>
      <p:sp>
        <p:nvSpPr>
          <p:cNvPr id="72706" name="Rectangle 3"/>
          <p:cNvSpPr>
            <a:spLocks noGrp="1" noChangeArrowheads="1"/>
          </p:cNvSpPr>
          <p:nvPr>
            <p:ph type="body" idx="4294967295"/>
          </p:nvPr>
        </p:nvSpPr>
        <p:spPr>
          <a:xfrm>
            <a:off x="1258888" y="1125538"/>
            <a:ext cx="8458200" cy="5105400"/>
          </a:xfrm>
        </p:spPr>
        <p:txBody>
          <a:bodyPr/>
          <a:lstStyle/>
          <a:p>
            <a:pPr eaLnBrk="1" hangingPunct="1">
              <a:spcBef>
                <a:spcPct val="0"/>
              </a:spcBef>
              <a:spcAft>
                <a:spcPts val="600"/>
              </a:spcAft>
              <a:buClr>
                <a:schemeClr val="tx1"/>
              </a:buClr>
            </a:pPr>
            <a:r>
              <a:rPr lang="en-GB" sz="2400" b="1" smtClean="0"/>
              <a:t>Tautologies in the results chain</a:t>
            </a:r>
          </a:p>
          <a:p>
            <a:pPr eaLnBrk="1" hangingPunct="1">
              <a:spcBef>
                <a:spcPct val="0"/>
              </a:spcBef>
              <a:spcAft>
                <a:spcPts val="600"/>
              </a:spcAft>
              <a:buClr>
                <a:schemeClr val="tx1"/>
              </a:buClr>
            </a:pPr>
            <a:r>
              <a:rPr lang="en-GB" sz="2400" b="1" smtClean="0"/>
              <a:t>Results not logically linked</a:t>
            </a:r>
          </a:p>
          <a:p>
            <a:pPr eaLnBrk="1" hangingPunct="1">
              <a:spcBef>
                <a:spcPct val="0"/>
              </a:spcBef>
              <a:spcAft>
                <a:spcPts val="600"/>
              </a:spcAft>
              <a:buClr>
                <a:schemeClr val="tx1"/>
              </a:buClr>
            </a:pPr>
            <a:r>
              <a:rPr lang="en-GB" sz="2400" b="1" smtClean="0"/>
              <a:t>Results not sufficiently specific</a:t>
            </a:r>
          </a:p>
          <a:p>
            <a:pPr eaLnBrk="1" hangingPunct="1">
              <a:spcBef>
                <a:spcPct val="0"/>
              </a:spcBef>
              <a:spcAft>
                <a:spcPts val="600"/>
              </a:spcAft>
              <a:buClr>
                <a:schemeClr val="tx1"/>
              </a:buClr>
            </a:pPr>
            <a:r>
              <a:rPr lang="en-GB" sz="2400" b="1" smtClean="0"/>
              <a:t>Results are composites of several results </a:t>
            </a:r>
          </a:p>
          <a:p>
            <a:pPr eaLnBrk="1" hangingPunct="1">
              <a:spcBef>
                <a:spcPct val="0"/>
              </a:spcBef>
              <a:spcAft>
                <a:spcPts val="600"/>
              </a:spcAft>
              <a:buClr>
                <a:schemeClr val="tx1"/>
              </a:buClr>
            </a:pPr>
            <a:r>
              <a:rPr lang="en-GB" sz="2400" b="1" smtClean="0"/>
              <a:t>Results don’t express change (e.g. support provided to strengthen….)</a:t>
            </a:r>
          </a:p>
          <a:p>
            <a:pPr eaLnBrk="1" hangingPunct="1">
              <a:spcBef>
                <a:spcPct val="0"/>
              </a:spcBef>
              <a:spcAft>
                <a:spcPts val="600"/>
              </a:spcAft>
              <a:buClr>
                <a:schemeClr val="tx1"/>
              </a:buClr>
            </a:pPr>
            <a:r>
              <a:rPr lang="en-GB" sz="2400" b="1" smtClean="0"/>
              <a:t>Results statements are too wordy</a:t>
            </a:r>
          </a:p>
          <a:p>
            <a:pPr eaLnBrk="1" hangingPunct="1">
              <a:spcBef>
                <a:spcPct val="0"/>
              </a:spcBef>
              <a:spcAft>
                <a:spcPts val="600"/>
              </a:spcAft>
              <a:buClr>
                <a:schemeClr val="tx1"/>
              </a:buClr>
            </a:pPr>
            <a:r>
              <a:rPr lang="en-GB" sz="2400" b="1" smtClean="0"/>
              <a:t>Confusion between levels of results </a:t>
            </a:r>
          </a:p>
          <a:p>
            <a:pPr eaLnBrk="1" hangingPunct="1">
              <a:spcBef>
                <a:spcPct val="0"/>
              </a:spcBef>
              <a:spcAft>
                <a:spcPts val="600"/>
              </a:spcAft>
              <a:buClr>
                <a:schemeClr val="tx1"/>
              </a:buClr>
            </a:pPr>
            <a:r>
              <a:rPr lang="en-GB" sz="2400" b="1" smtClean="0"/>
              <a:t>Indicators </a:t>
            </a:r>
          </a:p>
          <a:p>
            <a:pPr lvl="1" eaLnBrk="1" hangingPunct="1">
              <a:spcBef>
                <a:spcPct val="0"/>
              </a:spcBef>
              <a:spcAft>
                <a:spcPts val="600"/>
              </a:spcAft>
              <a:buClr>
                <a:schemeClr val="tx1"/>
              </a:buClr>
              <a:buFontTx/>
              <a:buChar char="•"/>
            </a:pPr>
            <a:r>
              <a:rPr lang="en-GB" sz="2000" b="1" smtClean="0"/>
              <a:t>Not logically linked to the result</a:t>
            </a:r>
          </a:p>
          <a:p>
            <a:pPr lvl="1" eaLnBrk="1" hangingPunct="1">
              <a:spcBef>
                <a:spcPct val="0"/>
              </a:spcBef>
              <a:spcAft>
                <a:spcPts val="600"/>
              </a:spcAft>
              <a:buClr>
                <a:schemeClr val="tx1"/>
              </a:buClr>
              <a:buFontTx/>
              <a:buChar char="•"/>
            </a:pPr>
            <a:r>
              <a:rPr lang="en-GB" sz="2000" b="1" smtClean="0"/>
              <a:t>Not measurable</a:t>
            </a:r>
          </a:p>
          <a:p>
            <a:pPr lvl="1" eaLnBrk="1" hangingPunct="1">
              <a:spcBef>
                <a:spcPct val="0"/>
              </a:spcBef>
              <a:spcAft>
                <a:spcPts val="600"/>
              </a:spcAft>
              <a:buClr>
                <a:schemeClr val="tx1"/>
              </a:buClr>
              <a:buFontTx/>
              <a:buChar char="•"/>
            </a:pPr>
            <a:r>
              <a:rPr lang="en-GB" sz="2000" b="1" smtClean="0"/>
              <a:t>Are new results  </a:t>
            </a:r>
          </a:p>
          <a:p>
            <a:pPr lvl="1" eaLnBrk="1" hangingPunct="1">
              <a:spcBef>
                <a:spcPct val="0"/>
              </a:spcBef>
              <a:spcAft>
                <a:spcPts val="600"/>
              </a:spcAft>
              <a:buClr>
                <a:schemeClr val="tx1"/>
              </a:buClr>
              <a:buFontTx/>
              <a:buChar char="•"/>
            </a:pPr>
            <a:r>
              <a:rPr lang="en-GB" sz="2000" b="1" smtClean="0"/>
              <a:t>Too many!!!</a:t>
            </a:r>
          </a:p>
          <a:p>
            <a:pPr eaLnBrk="1" hangingPunct="1">
              <a:spcBef>
                <a:spcPct val="0"/>
              </a:spcBef>
              <a:spcAft>
                <a:spcPts val="600"/>
              </a:spcAft>
              <a:buClr>
                <a:schemeClr val="tx1"/>
              </a:buClr>
            </a:pPr>
            <a:endParaRPr lang="en-GB" sz="2400" b="1" smtClean="0"/>
          </a:p>
          <a:p>
            <a:pPr eaLnBrk="1" hangingPunct="1">
              <a:spcBef>
                <a:spcPct val="0"/>
              </a:spcBef>
              <a:spcAft>
                <a:spcPts val="600"/>
              </a:spcAft>
              <a:buFont typeface="Wingdings" pitchFamily="2" charset="2"/>
              <a:buNone/>
            </a:pPr>
            <a:endParaRPr lang="en-GB" sz="2400" b="1" smtClean="0"/>
          </a:p>
          <a:p>
            <a:pPr eaLnBrk="1" hangingPunct="1">
              <a:spcBef>
                <a:spcPct val="0"/>
              </a:spcBef>
              <a:spcAft>
                <a:spcPts val="600"/>
              </a:spcAft>
              <a:buFont typeface="Wingdings" pitchFamily="2" charset="2"/>
              <a:buNone/>
            </a:pPr>
            <a:endParaRPr lang="en-GB" sz="2400" b="1" smtClean="0"/>
          </a:p>
          <a:p>
            <a:pPr eaLnBrk="1" hangingPunct="1">
              <a:spcBef>
                <a:spcPct val="0"/>
              </a:spcBef>
              <a:spcAft>
                <a:spcPts val="600"/>
              </a:spcAft>
            </a:pPr>
            <a:endParaRPr lang="en-GB" sz="2400" b="1"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idx="4294967295"/>
          </p:nvPr>
        </p:nvSpPr>
        <p:spPr/>
        <p:txBody>
          <a:bodyPr/>
          <a:lstStyle/>
          <a:p>
            <a:pPr eaLnBrk="1" hangingPunct="1"/>
            <a:r>
              <a:rPr lang="en-CA" b="1" smtClean="0"/>
              <a:t>Country Examples</a:t>
            </a:r>
          </a:p>
        </p:txBody>
      </p:sp>
      <p:sp>
        <p:nvSpPr>
          <p:cNvPr id="74754" name="Content Placeholder 2"/>
          <p:cNvSpPr>
            <a:spLocks noGrp="1"/>
          </p:cNvSpPr>
          <p:nvPr>
            <p:ph idx="4294967295"/>
          </p:nvPr>
        </p:nvSpPr>
        <p:spPr>
          <a:xfrm>
            <a:off x="684213" y="1773238"/>
            <a:ext cx="8229600" cy="4525962"/>
          </a:xfrm>
        </p:spPr>
        <p:txBody>
          <a:bodyPr/>
          <a:lstStyle/>
          <a:p>
            <a:pPr marL="0" indent="0" eaLnBrk="1" hangingPunct="1">
              <a:buFont typeface="Arial" charset="0"/>
              <a:buNone/>
            </a:pPr>
            <a:r>
              <a:rPr lang="en-CA" sz="2400" i="1" smtClean="0">
                <a:solidFill>
                  <a:srgbClr val="FF0000"/>
                </a:solidFill>
              </a:rPr>
              <a:t>Note to facilitation team:</a:t>
            </a:r>
          </a:p>
          <a:p>
            <a:pPr marL="0" indent="0" eaLnBrk="1" hangingPunct="1"/>
            <a:r>
              <a:rPr lang="en-CA" sz="2400" i="1" smtClean="0">
                <a:solidFill>
                  <a:srgbClr val="FF0000"/>
                </a:solidFill>
              </a:rPr>
              <a:t>Insert 1-3 slides with results chains from current UNDAF</a:t>
            </a:r>
          </a:p>
          <a:p>
            <a:pPr marL="0" indent="0" eaLnBrk="1" hangingPunct="1"/>
            <a:r>
              <a:rPr lang="en-CA" sz="2400" i="1" smtClean="0">
                <a:solidFill>
                  <a:srgbClr val="FF0000"/>
                </a:solidFill>
              </a:rPr>
              <a:t>With their new knowledge, ask participants to reflect on the ‘SMART’ness of their results</a:t>
            </a:r>
          </a:p>
          <a:p>
            <a:pPr marL="0" indent="0" eaLnBrk="1" hangingPunct="1"/>
            <a:r>
              <a:rPr lang="en-CA" sz="2400" i="1" smtClean="0">
                <a:solidFill>
                  <a:srgbClr val="FF0000"/>
                </a:solidFill>
              </a:rPr>
              <a:t>Examples from Lao PDR follow…</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0850" name="Rectangle 2"/>
          <p:cNvSpPr>
            <a:spLocks noGrp="1" noChangeArrowheads="1"/>
          </p:cNvSpPr>
          <p:nvPr>
            <p:ph type="title" idx="4294967295"/>
          </p:nvPr>
        </p:nvSpPr>
        <p:spPr/>
        <p:txBody>
          <a:bodyPr/>
          <a:lstStyle/>
          <a:p>
            <a:pPr eaLnBrk="1" hangingPunct="1">
              <a:defRPr/>
            </a:pPr>
            <a:r>
              <a:rPr lang="en-CA" smtClean="0">
                <a:effectLst>
                  <a:outerShdw blurRad="38100" dist="38100" dir="2700000" algn="tl">
                    <a:srgbClr val="C0C0C0"/>
                  </a:outerShdw>
                </a:effectLst>
              </a:rPr>
              <a:t>Lao PDR: Current Outcomes</a:t>
            </a:r>
          </a:p>
        </p:txBody>
      </p:sp>
      <p:sp>
        <p:nvSpPr>
          <p:cNvPr id="76802" name="Rectangle 3"/>
          <p:cNvSpPr>
            <a:spLocks noGrp="1" noChangeArrowheads="1"/>
          </p:cNvSpPr>
          <p:nvPr>
            <p:ph type="body" idx="4294967295"/>
          </p:nvPr>
        </p:nvSpPr>
        <p:spPr>
          <a:xfrm>
            <a:off x="685800" y="1916113"/>
            <a:ext cx="7772400" cy="4543425"/>
          </a:xfrm>
        </p:spPr>
        <p:txBody>
          <a:bodyPr/>
          <a:lstStyle/>
          <a:p>
            <a:pPr eaLnBrk="1" hangingPunct="1">
              <a:lnSpc>
                <a:spcPct val="90000"/>
              </a:lnSpc>
              <a:buFont typeface="Arial" charset="0"/>
              <a:buNone/>
            </a:pPr>
            <a:r>
              <a:rPr lang="en-CA" sz="2400" smtClean="0"/>
              <a:t>1. By 2011, the livelihoods of poor, vulnerable and food insecure populations are enhanced through sustainable development</a:t>
            </a:r>
          </a:p>
          <a:p>
            <a:pPr eaLnBrk="1" hangingPunct="1">
              <a:lnSpc>
                <a:spcPct val="90000"/>
              </a:lnSpc>
              <a:buFont typeface="Arial" charset="0"/>
              <a:buNone/>
            </a:pPr>
            <a:endParaRPr lang="en-CA" sz="2400" smtClean="0"/>
          </a:p>
          <a:p>
            <a:pPr eaLnBrk="1" hangingPunct="1">
              <a:lnSpc>
                <a:spcPct val="90000"/>
              </a:lnSpc>
              <a:buFont typeface="Arial" charset="0"/>
              <a:buNone/>
            </a:pPr>
            <a:r>
              <a:rPr lang="en-CA" sz="2400" smtClean="0"/>
              <a:t>2. By 2011, increased and more equitable access to and utilization of quality and prioritized social services</a:t>
            </a:r>
          </a:p>
          <a:p>
            <a:pPr eaLnBrk="1" hangingPunct="1">
              <a:lnSpc>
                <a:spcPct val="90000"/>
              </a:lnSpc>
              <a:buFont typeface="Arial" charset="0"/>
              <a:buNone/>
            </a:pPr>
            <a:endParaRPr lang="en-CA" sz="2400" smtClean="0"/>
          </a:p>
          <a:p>
            <a:pPr eaLnBrk="1" hangingPunct="1">
              <a:lnSpc>
                <a:spcPct val="90000"/>
              </a:lnSpc>
              <a:buFont typeface="Arial" charset="0"/>
              <a:buNone/>
            </a:pPr>
            <a:r>
              <a:rPr lang="en-CA" sz="2400" smtClean="0"/>
              <a:t>3. By 2011, strengthened capacities of public and private institutions to fulfill their duties and greater people’s participation in governance and advocacy for the promotion of human rights in conformity with the Millennium Declaration.</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5565</Words>
  <Application>Microsoft Office PowerPoint</Application>
  <PresentationFormat>On-screen Show (4:3)</PresentationFormat>
  <Paragraphs>477</Paragraphs>
  <Slides>32</Slides>
  <Notes>32</Notes>
  <HiddenSlides>25</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Visio</vt:lpstr>
      <vt:lpstr>The UNDAF:  Linking Analysis with Results   Annex of additional slides Session 6</vt:lpstr>
      <vt:lpstr>Accountability for Results</vt:lpstr>
      <vt:lpstr>Outcomes:  Definition &amp; key features</vt:lpstr>
      <vt:lpstr>Outputs:  Definition &amp; key features</vt:lpstr>
      <vt:lpstr>PowerPoint Presentation</vt:lpstr>
      <vt:lpstr>PowerPoint Presentation</vt:lpstr>
      <vt:lpstr>More specific problems  </vt:lpstr>
      <vt:lpstr>Country Examples</vt:lpstr>
      <vt:lpstr>Lao PDR: Current Outcomes</vt:lpstr>
      <vt:lpstr>PowerPoint Presentation</vt:lpstr>
      <vt:lpstr>PowerPoint Presentation</vt:lpstr>
      <vt:lpstr>PowerPoint Presentation</vt:lpstr>
      <vt:lpstr>Examples</vt:lpstr>
      <vt:lpstr>Examples</vt:lpstr>
      <vt:lpstr>Refining results…</vt:lpstr>
      <vt:lpstr>A Human Rights-Based Approach to Monitoring</vt:lpstr>
      <vt:lpstr> What is Monitoring? </vt:lpstr>
      <vt:lpstr>And Why Do We Need It?</vt:lpstr>
      <vt:lpstr> What is Evaluation? </vt:lpstr>
      <vt:lpstr>And why do we need to do it?</vt:lpstr>
      <vt:lpstr>Experience from the Field</vt:lpstr>
      <vt:lpstr>  Response from UNDG</vt:lpstr>
      <vt:lpstr>M&amp;E Plan</vt:lpstr>
      <vt:lpstr>UNDAF outcome groups:</vt:lpstr>
      <vt:lpstr>Key Elements of Simplified  M&amp;E Process</vt:lpstr>
      <vt:lpstr>Assumptions &amp; Risks </vt:lpstr>
      <vt:lpstr>Assumption: A Definition</vt:lpstr>
      <vt:lpstr>Risk: A Definition</vt:lpstr>
      <vt:lpstr>Assumptions &amp; Risks</vt:lpstr>
      <vt:lpstr>PowerPoint Presentation</vt:lpstr>
      <vt:lpstr>PowerPoint Presentation</vt:lpstr>
      <vt:lpstr>Group Work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30</cp:revision>
  <dcterms:created xsi:type="dcterms:W3CDTF">2011-03-08T14:42:32Z</dcterms:created>
  <dcterms:modified xsi:type="dcterms:W3CDTF">2011-04-11T08:14:26Z</dcterms:modified>
</cp:coreProperties>
</file>